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 id="2147484908" r:id="rId7"/>
  </p:sldMasterIdLst>
  <p:notesMasterIdLst>
    <p:notesMasterId r:id="rId34"/>
  </p:notesMasterIdLst>
  <p:handoutMasterIdLst>
    <p:handoutMasterId r:id="rId35"/>
  </p:handoutMasterIdLst>
  <p:sldIdLst>
    <p:sldId id="2076136255" r:id="rId8"/>
    <p:sldId id="2076136256" r:id="rId9"/>
    <p:sldId id="10159" r:id="rId10"/>
    <p:sldId id="2076136274" r:id="rId11"/>
    <p:sldId id="2076136265" r:id="rId12"/>
    <p:sldId id="2076136275" r:id="rId13"/>
    <p:sldId id="2076136276" r:id="rId14"/>
    <p:sldId id="2076136277" r:id="rId15"/>
    <p:sldId id="2076136278" r:id="rId16"/>
    <p:sldId id="2076136279" r:id="rId17"/>
    <p:sldId id="2076136280" r:id="rId18"/>
    <p:sldId id="2076136282" r:id="rId19"/>
    <p:sldId id="10066" r:id="rId20"/>
    <p:sldId id="2076136269" r:id="rId21"/>
    <p:sldId id="2076136267" r:id="rId22"/>
    <p:sldId id="2076136272" r:id="rId23"/>
    <p:sldId id="2076136283" r:id="rId24"/>
    <p:sldId id="2076136284" r:id="rId25"/>
    <p:sldId id="2076136285" r:id="rId26"/>
    <p:sldId id="2076136286" r:id="rId27"/>
    <p:sldId id="2076136271" r:id="rId28"/>
    <p:sldId id="2076136273" r:id="rId29"/>
    <p:sldId id="2076136287" r:id="rId30"/>
    <p:sldId id="2076136260" r:id="rId31"/>
    <p:sldId id="2076136245" r:id="rId32"/>
    <p:sldId id="2076136262" r:id="rId33"/>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56"/>
            <p14:sldId id="10159"/>
            <p14:sldId id="2076136274"/>
            <p14:sldId id="2076136265"/>
            <p14:sldId id="2076136275"/>
            <p14:sldId id="2076136276"/>
            <p14:sldId id="2076136277"/>
            <p14:sldId id="2076136278"/>
            <p14:sldId id="2076136279"/>
            <p14:sldId id="2076136280"/>
            <p14:sldId id="2076136282"/>
            <p14:sldId id="10066"/>
            <p14:sldId id="2076136269"/>
          </p14:sldIdLst>
        </p14:section>
        <p14:section name="Demo A" id="{252173E4-39FD-43D8-9B26-B11C063C4F8C}">
          <p14:sldIdLst>
            <p14:sldId id="2076136267"/>
            <p14:sldId id="2076136272"/>
          </p14:sldIdLst>
        </p14:section>
        <p14:section name="Demo B" id="{36616020-99A1-40E2-9695-C256E302E12A}">
          <p14:sldIdLst>
            <p14:sldId id="2076136283"/>
            <p14:sldId id="2076136284"/>
            <p14:sldId id="2076136285"/>
            <p14:sldId id="2076136286"/>
          </p14:sldIdLst>
        </p14:section>
        <p14:section name="Demo C" id="{5DDEF5E2-E0F5-425A-B36E-9876B1CED805}">
          <p14:sldIdLst>
            <p14:sldId id="2076136271"/>
            <p14:sldId id="2076136273"/>
            <p14:sldId id="2076136287"/>
          </p14:sldIdLst>
        </p14:section>
        <p14:section name="Ask questions" id="{D1779F3F-C10F-4A21-8B7D-233730751585}">
          <p14:sldIdLst>
            <p14:sldId id="2076136260"/>
            <p14:sldId id="2076136245"/>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6"/>
    <a:srgbClr val="FFFFFF"/>
    <a:srgbClr val="D6532B"/>
    <a:srgbClr val="43444A"/>
    <a:srgbClr val="FEF000"/>
    <a:srgbClr val="9CF00D"/>
    <a:srgbClr val="FF9349"/>
    <a:srgbClr val="0078D5"/>
    <a:srgbClr val="D83A00"/>
    <a:srgbClr val="6A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31" autoAdjust="0"/>
  </p:normalViewPr>
  <p:slideViewPr>
    <p:cSldViewPr snapToGrid="0">
      <p:cViewPr varScale="1">
        <p:scale>
          <a:sx n="67" d="100"/>
          <a:sy n="67" d="100"/>
        </p:scale>
        <p:origin x="60"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2970" y="3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15-Dec-19 11:24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15-Dec-19 11:23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15-Dec-19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6564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4196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24.emf"/><Relationship Id="rId5" Type="http://schemas.openxmlformats.org/officeDocument/2006/relationships/image" Target="../media/image29.sv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30.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sv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6.sv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6.sv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9.svg"/><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364"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365"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562"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563"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429"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430"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510"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511"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portant Statement - Dar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642"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643"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644"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545"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546"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547"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677"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678"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679"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295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2791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39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257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289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2487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106869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58029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134798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32754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17669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2323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52425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877507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9586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437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845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469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15-Dec-19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6850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47" Type="http://schemas.openxmlformats.org/officeDocument/2006/relationships/oleObject" Target="../embeddings/oleObject4.bin"/><Relationship Id="rId50" Type="http://schemas.openxmlformats.org/officeDocument/2006/relationships/image" Target="../media/image5.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6.emf"/><Relationship Id="rId45" Type="http://schemas.openxmlformats.org/officeDocument/2006/relationships/oleObject" Target="../embeddings/oleObject3.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5.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2.bin"/><Relationship Id="rId48" Type="http://schemas.openxmlformats.org/officeDocument/2006/relationships/image" Target="../media/image4.emf"/><Relationship Id="rId8" Type="http://schemas.openxmlformats.org/officeDocument/2006/relationships/slideLayout" Target="../slideLayouts/slideLayout8.xml"/><Relationship Id="rId51" Type="http://schemas.openxmlformats.org/officeDocument/2006/relationships/oleObject" Target="../embeddings/oleObject6.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6.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2040" name="CorelDRAW" r:id="rId41" imgW="1486020" imgH="1396161" progId="CorelDraw.Graphic.21">
                  <p:embed/>
                </p:oleObj>
              </mc:Choice>
              <mc:Fallback>
                <p:oleObj name="CorelDRAW" r:id="rId41" imgW="1486020" imgH="1396161" progId="CorelDraw.Graphic.21">
                  <p:embed/>
                  <p:pic>
                    <p:nvPicPr>
                      <p:cNvPr id="0" name=""/>
                      <p:cNvPicPr/>
                      <p:nvPr/>
                    </p:nvPicPr>
                    <p:blipFill>
                      <a:blip r:embed="rId42"/>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2041" name="CorelDRAW" r:id="rId43" imgW="1486020" imgH="1396161" progId="CorelDraw.Graphic.21">
                  <p:embed/>
                </p:oleObj>
              </mc:Choice>
              <mc:Fallback>
                <p:oleObj name="CorelDRAW" r:id="rId43" imgW="1486020" imgH="1396161" progId="CorelDraw.Graphic.21">
                  <p:embed/>
                  <p:pic>
                    <p:nvPicPr>
                      <p:cNvPr id="0" name=""/>
                      <p:cNvPicPr/>
                      <p:nvPr/>
                    </p:nvPicPr>
                    <p:blipFill>
                      <a:blip r:embed="rId44"/>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2042" name="CorelDRAW" r:id="rId45" imgW="10437565" imgH="1396161" progId="CorelDraw.Graphic.21">
                  <p:embed/>
                </p:oleObj>
              </mc:Choice>
              <mc:Fallback>
                <p:oleObj name="CorelDRAW" r:id="rId45"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6"/>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2043" name="CorelDRAW" r:id="rId47" imgW="9928182" imgH="1396161" progId="CorelDraw.Graphic.21">
                  <p:embed/>
                </p:oleObj>
              </mc:Choice>
              <mc:Fallback>
                <p:oleObj name="CorelDRAW" r:id="rId47"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48"/>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2044" name="CorelDRAW" r:id="rId49" imgW="1486020" imgH="1396161" progId="CorelDraw.Graphic.21">
                  <p:embed/>
                </p:oleObj>
              </mc:Choice>
              <mc:Fallback>
                <p:oleObj name="CorelDRAW" r:id="rId49"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0"/>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2045" name="CorelDRAW" r:id="rId51" imgW="9928182" imgH="1396161" progId="CorelDraw.Graphic.21">
                  <p:embed/>
                </p:oleObj>
              </mc:Choice>
              <mc:Fallback>
                <p:oleObj name="CorelDRAW" r:id="rId51"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48"/>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183476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api/microsoft.ml.itransformer.transform?view=ml-dotnet" TargetMode="External"/><Relationship Id="rId2" Type="http://schemas.openxmlformats.org/officeDocument/2006/relationships/hyperlink" Target="https://docs.microsoft.com/en-us/dotnet/api/microsoft.ml.predictionengine-2?view=ml-dotnet"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net/learn/apps/machine-learning-and-ai/ml-dotnet" TargetMode="External"/><Relationship Id="rId2" Type="http://schemas.openxmlformats.org/officeDocument/2006/relationships/hyperlink" Target="https://www.nuget.org/packages/Microsoft.ML"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hyperlink" Target="https://github.com/dotnet/machinelearning" TargetMode="External"/><Relationship Id="rId1" Type="http://schemas.openxmlformats.org/officeDocument/2006/relationships/slideLayout" Target="../slideLayouts/slideLayout9.xml"/><Relationship Id="rId4" Type="http://schemas.openxmlformats.org/officeDocument/2006/relationships/hyperlink" Target="https://docs.microsoft.com/en-us/dotnet/machine-learn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dotnet/api/microsoft.ml.idataview"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26DD3-A1E3-463F-99BA-E0F258AFA60C}"/>
              </a:ext>
            </a:extLst>
          </p:cNvPr>
          <p:cNvSpPr>
            <a:spLocks noGrp="1"/>
          </p:cNvSpPr>
          <p:nvPr>
            <p:ph type="title"/>
          </p:nvPr>
        </p:nvSpPr>
        <p:spPr>
          <a:xfrm>
            <a:off x="588263" y="457200"/>
            <a:ext cx="11018520" cy="1107996"/>
          </a:xfrm>
        </p:spPr>
        <p:txBody>
          <a:bodyPr/>
          <a:lstStyle/>
          <a:p>
            <a:r>
              <a:rPr lang="en-US" dirty="0"/>
              <a:t>Train Model</a:t>
            </a:r>
            <a:br>
              <a:rPr lang="en-US" dirty="0"/>
            </a:br>
            <a:endParaRPr lang="en-US" dirty="0"/>
          </a:p>
        </p:txBody>
      </p:sp>
      <p:sp>
        <p:nvSpPr>
          <p:cNvPr id="3" name="Text Placeholder 2">
            <a:extLst>
              <a:ext uri="{FF2B5EF4-FFF2-40B4-BE49-F238E27FC236}">
                <a16:creationId xmlns:a16="http://schemas.microsoft.com/office/drawing/2014/main" id="{4C270B63-0EAD-4A79-A824-6E532D8B327A}"/>
              </a:ext>
            </a:extLst>
          </p:cNvPr>
          <p:cNvSpPr>
            <a:spLocks noGrp="1"/>
          </p:cNvSpPr>
          <p:nvPr>
            <p:ph type="body" sz="quarter" idx="10"/>
          </p:nvPr>
        </p:nvSpPr>
        <p:spPr>
          <a:xfrm>
            <a:off x="377954" y="1212390"/>
            <a:ext cx="11225783" cy="4448181"/>
          </a:xfrm>
        </p:spPr>
        <p:txBody>
          <a:bodyPr/>
          <a:lstStyle/>
          <a:p>
            <a:pPr marL="342900" indent="-342900">
              <a:buFont typeface="Arial" panose="020B0604020202020204" pitchFamily="34" charset="0"/>
              <a:buChar char="•"/>
            </a:pPr>
            <a:r>
              <a:rPr lang="en-US" sz="2000" dirty="0"/>
              <a:t>The data transformations and algorithms you have specified are not executed until you call the  Fit() method (because of ML.NET's lazy loading approach). This is when model training happens.</a:t>
            </a:r>
          </a:p>
          <a:p>
            <a:pPr marL="342900" indent="-342900">
              <a:buFont typeface="Arial" panose="020B0604020202020204" pitchFamily="34" charset="0"/>
              <a:buChar char="•"/>
            </a:pPr>
            <a:r>
              <a:rPr lang="en-US" sz="2000" dirty="0"/>
              <a:t>An estimator takes in data, learns from the data, and creates a transformer. In the case of model training, the training data is the input, and the trained model is the output; the trained model is thus a transformer that turns the input Features from new data into output predictions.</a:t>
            </a:r>
          </a:p>
          <a:p>
            <a:endParaRPr lang="en-US" sz="2000" dirty="0"/>
          </a:p>
          <a:p>
            <a:endParaRPr lang="en-US" sz="2000" dirty="0"/>
          </a:p>
        </p:txBody>
      </p:sp>
      <p:sp>
        <p:nvSpPr>
          <p:cNvPr id="5" name="TextBox 4">
            <a:extLst>
              <a:ext uri="{FF2B5EF4-FFF2-40B4-BE49-F238E27FC236}">
                <a16:creationId xmlns:a16="http://schemas.microsoft.com/office/drawing/2014/main" id="{8BF3A820-428D-4325-B4AC-253364BA53A3}"/>
              </a:ext>
            </a:extLst>
          </p:cNvPr>
          <p:cNvSpPr txBox="1"/>
          <p:nvPr/>
        </p:nvSpPr>
        <p:spPr>
          <a:xfrm>
            <a:off x="585217" y="3274493"/>
            <a:ext cx="11225783" cy="1107996"/>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60000"/>
                    <a:lumOff val="40000"/>
                  </a:schemeClr>
                </a:solidFill>
              </a:rPr>
              <a:t>		</a:t>
            </a:r>
          </a:p>
          <a:p>
            <a:r>
              <a:rPr lang="en-US" sz="2000" dirty="0">
                <a:solidFill>
                  <a:schemeClr val="accent1">
                    <a:lumMod val="60000"/>
                    <a:lumOff val="40000"/>
                  </a:schemeClr>
                </a:solidFill>
              </a:rPr>
              <a:t>		</a:t>
            </a:r>
            <a:r>
              <a:rPr lang="en-US" sz="2000" dirty="0">
                <a:solidFill>
                  <a:schemeClr val="accent1">
                    <a:lumMod val="75000"/>
                  </a:schemeClr>
                </a:solidFill>
              </a:rPr>
              <a:t> </a:t>
            </a:r>
            <a:r>
              <a:rPr lang="en-US" sz="2000" dirty="0" err="1">
                <a:solidFill>
                  <a:schemeClr val="accent1">
                    <a:lumMod val="75000"/>
                  </a:schemeClr>
                </a:solidFill>
              </a:rPr>
              <a:t>ITransformer</a:t>
            </a:r>
            <a:r>
              <a:rPr lang="en-US" sz="2000" dirty="0">
                <a:solidFill>
                  <a:schemeClr val="accent1">
                    <a:lumMod val="75000"/>
                  </a:schemeClr>
                </a:solidFill>
              </a:rPr>
              <a:t> model = </a:t>
            </a:r>
            <a:r>
              <a:rPr lang="en-US" sz="2000" dirty="0" err="1">
                <a:solidFill>
                  <a:schemeClr val="accent1">
                    <a:lumMod val="75000"/>
                  </a:schemeClr>
                </a:solidFill>
              </a:rPr>
              <a:t>pipeline.Fit</a:t>
            </a:r>
            <a:r>
              <a:rPr lang="en-US" sz="2000" dirty="0">
                <a:solidFill>
                  <a:schemeClr val="accent1">
                    <a:lumMod val="75000"/>
                  </a:schemeClr>
                </a:solidFill>
              </a:rPr>
              <a:t>(</a:t>
            </a:r>
            <a:r>
              <a:rPr lang="en-US" sz="2000" dirty="0" err="1">
                <a:solidFill>
                  <a:schemeClr val="accent1">
                    <a:lumMod val="75000"/>
                  </a:schemeClr>
                </a:solidFill>
              </a:rPr>
              <a:t>trainingData</a:t>
            </a:r>
            <a:r>
              <a:rPr lang="en-US" sz="2000" dirty="0">
                <a:solidFill>
                  <a:schemeClr val="accent1">
                    <a:lumMod val="75000"/>
                  </a:schemeClr>
                </a:solidFill>
              </a:rPr>
              <a:t>);</a:t>
            </a:r>
          </a:p>
        </p:txBody>
      </p:sp>
    </p:spTree>
    <p:extLst>
      <p:ext uri="{BB962C8B-B14F-4D97-AF65-F5344CB8AC3E}">
        <p14:creationId xmlns:p14="http://schemas.microsoft.com/office/powerpoint/2010/main" val="4054952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F9DD-BAE2-4728-A116-356633F22E41}"/>
              </a:ext>
            </a:extLst>
          </p:cNvPr>
          <p:cNvSpPr>
            <a:spLocks noGrp="1"/>
          </p:cNvSpPr>
          <p:nvPr>
            <p:ph type="title"/>
          </p:nvPr>
        </p:nvSpPr>
        <p:spPr/>
        <p:txBody>
          <a:bodyPr/>
          <a:lstStyle/>
          <a:p>
            <a:r>
              <a:rPr lang="en-US" dirty="0"/>
              <a:t>Evaluate Model</a:t>
            </a:r>
          </a:p>
        </p:txBody>
      </p:sp>
      <p:sp>
        <p:nvSpPr>
          <p:cNvPr id="4" name="TextBox 3">
            <a:extLst>
              <a:ext uri="{FF2B5EF4-FFF2-40B4-BE49-F238E27FC236}">
                <a16:creationId xmlns:a16="http://schemas.microsoft.com/office/drawing/2014/main" id="{DFC9EE42-BB99-4470-ADD6-83C09AC5FC61}"/>
              </a:ext>
            </a:extLst>
          </p:cNvPr>
          <p:cNvSpPr txBox="1"/>
          <p:nvPr/>
        </p:nvSpPr>
        <p:spPr>
          <a:xfrm>
            <a:off x="219820" y="1124749"/>
            <a:ext cx="11225783" cy="412408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endParaRPr lang="en-US" sz="2000" dirty="0">
              <a:solidFill>
                <a:schemeClr val="accent1">
                  <a:lumMod val="60000"/>
                  <a:lumOff val="40000"/>
                </a:schemeClr>
              </a:solidFill>
            </a:endParaRPr>
          </a:p>
          <a:p>
            <a:endParaRPr lang="en-US" sz="2000" dirty="0">
              <a:solidFill>
                <a:schemeClr val="accent1">
                  <a:lumMod val="75000"/>
                </a:schemeClr>
              </a:solidFill>
            </a:endParaRPr>
          </a:p>
          <a:p>
            <a:r>
              <a:rPr lang="en-US" sz="2000" dirty="0">
                <a:solidFill>
                  <a:schemeClr val="accent1">
                    <a:lumMod val="75000"/>
                  </a:schemeClr>
                </a:solidFill>
              </a:rPr>
              <a:t>	// Make predictions on test data </a:t>
            </a:r>
          </a:p>
          <a:p>
            <a:r>
              <a:rPr lang="en-US" sz="2000" dirty="0">
                <a:solidFill>
                  <a:schemeClr val="accent1">
                    <a:lumMod val="75000"/>
                  </a:schemeClr>
                </a:solidFill>
              </a:rPr>
              <a:t>	</a:t>
            </a:r>
            <a:r>
              <a:rPr lang="en-US" sz="2000" dirty="0" err="1">
                <a:solidFill>
                  <a:schemeClr val="accent1">
                    <a:lumMod val="75000"/>
                  </a:schemeClr>
                </a:solidFill>
              </a:rPr>
              <a:t>IDataView</a:t>
            </a:r>
            <a:r>
              <a:rPr lang="en-US" sz="2000" dirty="0">
                <a:solidFill>
                  <a:schemeClr val="accent1">
                    <a:lumMod val="75000"/>
                  </a:schemeClr>
                </a:solidFill>
              </a:rPr>
              <a:t> predictions = </a:t>
            </a:r>
            <a:r>
              <a:rPr lang="en-US" sz="2000" dirty="0" err="1">
                <a:solidFill>
                  <a:schemeClr val="accent1">
                    <a:lumMod val="75000"/>
                  </a:schemeClr>
                </a:solidFill>
              </a:rPr>
              <a:t>model.Transform</a:t>
            </a:r>
            <a:r>
              <a:rPr lang="en-US" sz="2000" dirty="0">
                <a:solidFill>
                  <a:schemeClr val="accent1">
                    <a:lumMod val="75000"/>
                  </a:schemeClr>
                </a:solidFill>
              </a:rPr>
              <a:t>(</a:t>
            </a:r>
            <a:r>
              <a:rPr lang="en-US" sz="2000" dirty="0" err="1">
                <a:solidFill>
                  <a:schemeClr val="accent1">
                    <a:lumMod val="75000"/>
                  </a:schemeClr>
                </a:solidFill>
              </a:rPr>
              <a:t>testDataView</a:t>
            </a:r>
            <a:r>
              <a:rPr lang="en-US" sz="2000" dirty="0">
                <a:solidFill>
                  <a:schemeClr val="accent1">
                    <a:lumMod val="75000"/>
                  </a:schemeClr>
                </a:solidFill>
              </a:rPr>
              <a:t>);</a:t>
            </a:r>
          </a:p>
          <a:p>
            <a:endParaRPr lang="en-US" sz="2000" dirty="0">
              <a:solidFill>
                <a:schemeClr val="accent1">
                  <a:lumMod val="75000"/>
                </a:schemeClr>
              </a:solidFill>
            </a:endParaRPr>
          </a:p>
          <a:p>
            <a:r>
              <a:rPr lang="en-US" sz="2000" dirty="0">
                <a:solidFill>
                  <a:schemeClr val="accent1">
                    <a:lumMod val="75000"/>
                  </a:schemeClr>
                </a:solidFill>
              </a:rPr>
              <a:t>	 // Evaluate model and return metrics</a:t>
            </a:r>
          </a:p>
          <a:p>
            <a:r>
              <a:rPr lang="en-US" sz="2000" dirty="0">
                <a:solidFill>
                  <a:schemeClr val="accent1">
                    <a:lumMod val="75000"/>
                  </a:schemeClr>
                </a:solidFill>
              </a:rPr>
              <a:t> 	var metrics = </a:t>
            </a:r>
            <a:r>
              <a:rPr lang="en-US" sz="2000" dirty="0" err="1">
                <a:solidFill>
                  <a:schemeClr val="accent1">
                    <a:lumMod val="75000"/>
                  </a:schemeClr>
                </a:solidFill>
              </a:rPr>
              <a:t>mlContext.BinaryClassification</a:t>
            </a:r>
            <a:r>
              <a:rPr lang="en-US" sz="2000" dirty="0">
                <a:solidFill>
                  <a:schemeClr val="accent1">
                    <a:lumMod val="75000"/>
                  </a:schemeClr>
                </a:solidFill>
              </a:rPr>
              <a:t> .Evaluate(predictions, </a:t>
            </a:r>
            <a:r>
              <a:rPr lang="en-US" sz="2000" dirty="0" err="1">
                <a:solidFill>
                  <a:schemeClr val="accent1">
                    <a:lumMod val="75000"/>
                  </a:schemeClr>
                </a:solidFill>
              </a:rPr>
              <a:t>labelColumnName</a:t>
            </a:r>
            <a:r>
              <a:rPr lang="en-US" sz="2000" dirty="0">
                <a:solidFill>
                  <a:schemeClr val="accent1">
                    <a:lumMod val="75000"/>
                  </a:schemeClr>
                </a:solidFill>
              </a:rPr>
              <a:t>: 	"Sentiment"); </a:t>
            </a:r>
          </a:p>
          <a:p>
            <a:endParaRPr lang="en-US" sz="2000" dirty="0">
              <a:solidFill>
                <a:schemeClr val="accent1">
                  <a:lumMod val="75000"/>
                </a:schemeClr>
              </a:solidFill>
            </a:endParaRPr>
          </a:p>
          <a:p>
            <a:r>
              <a:rPr lang="en-US" sz="2000" dirty="0">
                <a:solidFill>
                  <a:schemeClr val="accent1">
                    <a:lumMod val="75000"/>
                  </a:schemeClr>
                </a:solidFill>
              </a:rPr>
              <a:t>	// Print out accuracy metric</a:t>
            </a:r>
          </a:p>
          <a:p>
            <a:r>
              <a:rPr lang="en-US" sz="2000" dirty="0">
                <a:solidFill>
                  <a:schemeClr val="accent1">
                    <a:lumMod val="75000"/>
                  </a:schemeClr>
                </a:solidFill>
              </a:rPr>
              <a:t> 	</a:t>
            </a:r>
            <a:r>
              <a:rPr lang="en-US" sz="2000" dirty="0" err="1">
                <a:solidFill>
                  <a:schemeClr val="accent1">
                    <a:lumMod val="75000"/>
                  </a:schemeClr>
                </a:solidFill>
              </a:rPr>
              <a:t>Console.WriteLine</a:t>
            </a:r>
            <a:r>
              <a:rPr lang="en-US" sz="2000" dirty="0">
                <a:solidFill>
                  <a:schemeClr val="accent1">
                    <a:lumMod val="75000"/>
                  </a:schemeClr>
                </a:solidFill>
              </a:rPr>
              <a:t>("Accuracy" + </a:t>
            </a:r>
            <a:r>
              <a:rPr lang="en-US" sz="2000" dirty="0" err="1">
                <a:solidFill>
                  <a:schemeClr val="accent1">
                    <a:lumMod val="75000"/>
                  </a:schemeClr>
                </a:solidFill>
              </a:rPr>
              <a:t>metrics.Accuracy</a:t>
            </a:r>
            <a:r>
              <a:rPr lang="en-US" sz="2000" dirty="0">
                <a:solidFill>
                  <a:schemeClr val="accent1">
                    <a:lumMod val="75000"/>
                  </a:schemeClr>
                </a:solidFill>
              </a:rPr>
              <a:t>);</a:t>
            </a:r>
          </a:p>
        </p:txBody>
      </p:sp>
    </p:spTree>
    <p:extLst>
      <p:ext uri="{BB962C8B-B14F-4D97-AF65-F5344CB8AC3E}">
        <p14:creationId xmlns:p14="http://schemas.microsoft.com/office/powerpoint/2010/main" val="23616081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9055-9635-4D38-BF57-1391F69814C9}"/>
              </a:ext>
            </a:extLst>
          </p:cNvPr>
          <p:cNvSpPr>
            <a:spLocks noGrp="1"/>
          </p:cNvSpPr>
          <p:nvPr>
            <p:ph type="title"/>
          </p:nvPr>
        </p:nvSpPr>
        <p:spPr>
          <a:xfrm>
            <a:off x="586740" y="233174"/>
            <a:ext cx="11018520" cy="553998"/>
          </a:xfrm>
        </p:spPr>
        <p:txBody>
          <a:bodyPr/>
          <a:lstStyle/>
          <a:p>
            <a:r>
              <a:rPr lang="en-US" dirty="0"/>
              <a:t>Deploy and Consume Model</a:t>
            </a:r>
          </a:p>
        </p:txBody>
      </p:sp>
      <p:sp>
        <p:nvSpPr>
          <p:cNvPr id="3" name="Text Placeholder 2">
            <a:extLst>
              <a:ext uri="{FF2B5EF4-FFF2-40B4-BE49-F238E27FC236}">
                <a16:creationId xmlns:a16="http://schemas.microsoft.com/office/drawing/2014/main" id="{6B4F652D-0D8B-414A-9223-CBBDC499030B}"/>
              </a:ext>
            </a:extLst>
          </p:cNvPr>
          <p:cNvSpPr>
            <a:spLocks noGrp="1"/>
          </p:cNvSpPr>
          <p:nvPr>
            <p:ph type="body" sz="quarter" idx="10"/>
          </p:nvPr>
        </p:nvSpPr>
        <p:spPr>
          <a:xfrm>
            <a:off x="716280" y="1011198"/>
            <a:ext cx="11018520" cy="5539978"/>
          </a:xfrm>
        </p:spPr>
        <p:txBody>
          <a:bodyPr/>
          <a:lstStyle/>
          <a:p>
            <a:r>
              <a:rPr lang="en-US" sz="2000" dirty="0"/>
              <a:t>You can save your trained model as a binary file that is then integrated into your .NET applications.</a:t>
            </a:r>
          </a:p>
          <a:p>
            <a:endParaRPr lang="en-US" sz="2000" dirty="0"/>
          </a:p>
          <a:p>
            <a:r>
              <a:rPr lang="en-US" sz="2000" dirty="0">
                <a:solidFill>
                  <a:srgbClr val="212529"/>
                </a:solidFill>
                <a:latin typeface="Segoe UI" panose="020B0502040204020203" pitchFamily="34" charset="0"/>
              </a:rPr>
              <a:t>Once you have saved the trained model, you can load the model in your other .NET applications.</a:t>
            </a:r>
            <a:endParaRPr lang="en-US" sz="2000" dirty="0"/>
          </a:p>
          <a:p>
            <a:endParaRPr lang="en-US" sz="2000" dirty="0"/>
          </a:p>
          <a:p>
            <a:endParaRPr lang="en-US" sz="2000" dirty="0"/>
          </a:p>
          <a:p>
            <a:endParaRPr lang="en-US" sz="2000" dirty="0"/>
          </a:p>
          <a:p>
            <a:r>
              <a:rPr lang="en-US" sz="2000" dirty="0"/>
              <a:t>You can then used the loaded model to start making predictions. You can use the </a:t>
            </a:r>
            <a:r>
              <a:rPr lang="en-US" sz="2000" u="sng" dirty="0">
                <a:hlinkClick r:id="rId2"/>
              </a:rPr>
              <a:t>Prediction Engine</a:t>
            </a:r>
            <a:r>
              <a:rPr lang="en-US" sz="2000" dirty="0"/>
              <a:t>, which is a convenience API used for making single predictions, or the </a:t>
            </a:r>
            <a:r>
              <a:rPr lang="en-US" sz="2000" u="sng" dirty="0">
                <a:hlinkClick r:id="rId3"/>
              </a:rPr>
              <a:t>Transform</a:t>
            </a:r>
            <a:r>
              <a:rPr lang="en-US" sz="2000" dirty="0"/>
              <a:t> method, which is used for making batch predictions.</a:t>
            </a:r>
          </a:p>
          <a:p>
            <a:endParaRPr lang="en-US" sz="2000" dirty="0"/>
          </a:p>
          <a:p>
            <a:endParaRPr lang="en-US" sz="2000" dirty="0"/>
          </a:p>
          <a:p>
            <a:endParaRPr lang="en-US" sz="2000" dirty="0"/>
          </a:p>
          <a:p>
            <a:endParaRPr lang="en-US" sz="2000" dirty="0"/>
          </a:p>
        </p:txBody>
      </p:sp>
      <p:sp>
        <p:nvSpPr>
          <p:cNvPr id="4" name="TextBox 3">
            <a:extLst>
              <a:ext uri="{FF2B5EF4-FFF2-40B4-BE49-F238E27FC236}">
                <a16:creationId xmlns:a16="http://schemas.microsoft.com/office/drawing/2014/main" id="{2E28BF8D-4A80-44DD-A8EF-0E8EA3204758}"/>
              </a:ext>
            </a:extLst>
          </p:cNvPr>
          <p:cNvSpPr txBox="1"/>
          <p:nvPr/>
        </p:nvSpPr>
        <p:spPr>
          <a:xfrm>
            <a:off x="991891" y="2263789"/>
            <a:ext cx="9229162" cy="131854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75000"/>
                  </a:schemeClr>
                </a:solidFill>
              </a:rPr>
              <a:t>	</a:t>
            </a:r>
            <a:r>
              <a:rPr lang="en-US" sz="2000" dirty="0" err="1">
                <a:solidFill>
                  <a:schemeClr val="accent1">
                    <a:lumMod val="75000"/>
                  </a:schemeClr>
                </a:solidFill>
              </a:rPr>
              <a:t>MLContext</a:t>
            </a:r>
            <a:r>
              <a:rPr lang="en-US" sz="2000" dirty="0">
                <a:solidFill>
                  <a:schemeClr val="accent1">
                    <a:lumMod val="75000"/>
                  </a:schemeClr>
                </a:solidFill>
              </a:rPr>
              <a:t> </a:t>
            </a:r>
            <a:r>
              <a:rPr lang="en-US" sz="2000" dirty="0" err="1">
                <a:solidFill>
                  <a:schemeClr val="accent1">
                    <a:lumMod val="75000"/>
                  </a:schemeClr>
                </a:solidFill>
              </a:rPr>
              <a:t>mlContext</a:t>
            </a:r>
            <a:r>
              <a:rPr lang="en-US" sz="2000" dirty="0">
                <a:solidFill>
                  <a:schemeClr val="accent1">
                    <a:lumMod val="75000"/>
                  </a:schemeClr>
                </a:solidFill>
              </a:rPr>
              <a:t> = new </a:t>
            </a:r>
            <a:r>
              <a:rPr lang="en-US" sz="2000" dirty="0" err="1">
                <a:solidFill>
                  <a:schemeClr val="accent1">
                    <a:lumMod val="75000"/>
                  </a:schemeClr>
                </a:solidFill>
              </a:rPr>
              <a:t>MLContext</a:t>
            </a:r>
            <a:r>
              <a:rPr lang="en-US" sz="2000" dirty="0">
                <a:solidFill>
                  <a:schemeClr val="accent1">
                    <a:lumMod val="75000"/>
                  </a:schemeClr>
                </a:solidFill>
              </a:rPr>
              <a:t>();</a:t>
            </a:r>
          </a:p>
          <a:p>
            <a:r>
              <a:rPr lang="en-US" sz="2000" dirty="0">
                <a:solidFill>
                  <a:schemeClr val="accent1">
                    <a:lumMod val="75000"/>
                  </a:schemeClr>
                </a:solidFill>
              </a:rPr>
              <a:t>	</a:t>
            </a:r>
            <a:r>
              <a:rPr lang="en-US" sz="2000" dirty="0" err="1">
                <a:solidFill>
                  <a:schemeClr val="accent1">
                    <a:lumMod val="75000"/>
                  </a:schemeClr>
                </a:solidFill>
              </a:rPr>
              <a:t>DataViewSchema</a:t>
            </a:r>
            <a:r>
              <a:rPr lang="en-US" sz="2000" dirty="0">
                <a:solidFill>
                  <a:schemeClr val="accent1">
                    <a:lumMod val="75000"/>
                  </a:schemeClr>
                </a:solidFill>
              </a:rPr>
              <a:t> </a:t>
            </a:r>
            <a:r>
              <a:rPr lang="en-US" sz="2000" dirty="0" err="1">
                <a:solidFill>
                  <a:schemeClr val="accent1">
                    <a:lumMod val="75000"/>
                  </a:schemeClr>
                </a:solidFill>
              </a:rPr>
              <a:t>predictionPipelineSchema</a:t>
            </a:r>
            <a:r>
              <a:rPr lang="en-US" sz="2000" dirty="0">
                <a:solidFill>
                  <a:schemeClr val="accent1">
                    <a:lumMod val="75000"/>
                  </a:schemeClr>
                </a:solidFill>
              </a:rPr>
              <a:t>;</a:t>
            </a:r>
          </a:p>
          <a:p>
            <a:r>
              <a:rPr lang="en-US" sz="2000" dirty="0">
                <a:solidFill>
                  <a:schemeClr val="accent1">
                    <a:lumMod val="75000"/>
                  </a:schemeClr>
                </a:solidFill>
              </a:rPr>
              <a:t>	</a:t>
            </a:r>
            <a:r>
              <a:rPr lang="en-US" sz="2000" dirty="0" err="1">
                <a:solidFill>
                  <a:schemeClr val="accent1">
                    <a:lumMod val="75000"/>
                  </a:schemeClr>
                </a:solidFill>
              </a:rPr>
              <a:t>ITransformer</a:t>
            </a:r>
            <a:r>
              <a:rPr lang="en-US" sz="2000" dirty="0">
                <a:solidFill>
                  <a:schemeClr val="accent1">
                    <a:lumMod val="75000"/>
                  </a:schemeClr>
                </a:solidFill>
              </a:rPr>
              <a:t> </a:t>
            </a:r>
            <a:r>
              <a:rPr lang="en-US" sz="2000" dirty="0" err="1">
                <a:solidFill>
                  <a:schemeClr val="accent1">
                    <a:lumMod val="75000"/>
                  </a:schemeClr>
                </a:solidFill>
              </a:rPr>
              <a:t>trainedModel</a:t>
            </a:r>
            <a:r>
              <a:rPr lang="en-US" sz="2000" dirty="0">
                <a:solidFill>
                  <a:schemeClr val="accent1">
                    <a:lumMod val="75000"/>
                  </a:schemeClr>
                </a:solidFill>
              </a:rPr>
              <a:t> = </a:t>
            </a:r>
            <a:r>
              <a:rPr lang="en-US" sz="2000" dirty="0" err="1">
                <a:solidFill>
                  <a:schemeClr val="accent1">
                    <a:lumMod val="75000"/>
                  </a:schemeClr>
                </a:solidFill>
              </a:rPr>
              <a:t>mlContext.Model.Load</a:t>
            </a:r>
            <a:r>
              <a:rPr lang="en-US" sz="2000" dirty="0">
                <a:solidFill>
                  <a:schemeClr val="accent1">
                    <a:lumMod val="75000"/>
                  </a:schemeClr>
                </a:solidFill>
              </a:rPr>
              <a:t>("model.zip", out 	</a:t>
            </a:r>
            <a:r>
              <a:rPr lang="en-US" sz="2000" dirty="0" err="1">
                <a:solidFill>
                  <a:schemeClr val="accent1">
                    <a:lumMod val="75000"/>
                  </a:schemeClr>
                </a:solidFill>
              </a:rPr>
              <a:t>predictionPipelineSchema</a:t>
            </a:r>
            <a:r>
              <a:rPr lang="en-US" sz="2000" dirty="0">
                <a:solidFill>
                  <a:schemeClr val="accent1">
                    <a:lumMod val="75000"/>
                  </a:schemeClr>
                </a:solidFill>
              </a:rPr>
              <a:t>);</a:t>
            </a:r>
          </a:p>
        </p:txBody>
      </p:sp>
      <p:sp>
        <p:nvSpPr>
          <p:cNvPr id="5" name="TextBox 4">
            <a:extLst>
              <a:ext uri="{FF2B5EF4-FFF2-40B4-BE49-F238E27FC236}">
                <a16:creationId xmlns:a16="http://schemas.microsoft.com/office/drawing/2014/main" id="{ADABC970-458F-40E0-A09A-987FD642216A}"/>
              </a:ext>
            </a:extLst>
          </p:cNvPr>
          <p:cNvSpPr txBox="1"/>
          <p:nvPr/>
        </p:nvSpPr>
        <p:spPr>
          <a:xfrm>
            <a:off x="991891" y="1336215"/>
            <a:ext cx="9229162" cy="55399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75000"/>
                  </a:schemeClr>
                </a:solidFill>
              </a:rPr>
              <a:t>                    </a:t>
            </a:r>
            <a:r>
              <a:rPr lang="en-US" sz="2000" dirty="0" err="1">
                <a:solidFill>
                  <a:schemeClr val="accent1">
                    <a:lumMod val="75000"/>
                  </a:schemeClr>
                </a:solidFill>
              </a:rPr>
              <a:t>mlContext.Model.Save</a:t>
            </a:r>
            <a:r>
              <a:rPr lang="en-US" sz="2000" dirty="0">
                <a:solidFill>
                  <a:schemeClr val="accent1">
                    <a:lumMod val="75000"/>
                  </a:schemeClr>
                </a:solidFill>
              </a:rPr>
              <a:t>(model, </a:t>
            </a:r>
            <a:r>
              <a:rPr lang="en-US" sz="2000" dirty="0" err="1">
                <a:solidFill>
                  <a:schemeClr val="accent1">
                    <a:lumMod val="75000"/>
                  </a:schemeClr>
                </a:solidFill>
              </a:rPr>
              <a:t>trainingData</a:t>
            </a:r>
            <a:r>
              <a:rPr lang="en-US" sz="2000" dirty="0">
                <a:solidFill>
                  <a:schemeClr val="accent1">
                    <a:lumMod val="75000"/>
                  </a:schemeClr>
                </a:solidFill>
              </a:rPr>
              <a:t>, "model.zip");</a:t>
            </a:r>
          </a:p>
        </p:txBody>
      </p:sp>
      <p:sp>
        <p:nvSpPr>
          <p:cNvPr id="6" name="TextBox 5">
            <a:extLst>
              <a:ext uri="{FF2B5EF4-FFF2-40B4-BE49-F238E27FC236}">
                <a16:creationId xmlns:a16="http://schemas.microsoft.com/office/drawing/2014/main" id="{2A57E1F0-665D-450C-A57F-B9EB5FE9D61E}"/>
              </a:ext>
            </a:extLst>
          </p:cNvPr>
          <p:cNvSpPr txBox="1"/>
          <p:nvPr/>
        </p:nvSpPr>
        <p:spPr>
          <a:xfrm>
            <a:off x="991891" y="4685374"/>
            <a:ext cx="9229162" cy="1620176"/>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75000"/>
                  </a:schemeClr>
                </a:solidFill>
              </a:rPr>
              <a:t>	var </a:t>
            </a:r>
            <a:r>
              <a:rPr lang="en-US" sz="2000" dirty="0" err="1">
                <a:solidFill>
                  <a:schemeClr val="accent1">
                    <a:lumMod val="75000"/>
                  </a:schemeClr>
                </a:solidFill>
              </a:rPr>
              <a:t>predEngine</a:t>
            </a:r>
            <a:r>
              <a:rPr lang="en-US" sz="2000" dirty="0">
                <a:solidFill>
                  <a:schemeClr val="accent1">
                    <a:lumMod val="75000"/>
                  </a:schemeClr>
                </a:solidFill>
              </a:rPr>
              <a:t> = </a:t>
            </a:r>
            <a:r>
              <a:rPr lang="en-US" sz="2000" dirty="0" err="1">
                <a:solidFill>
                  <a:schemeClr val="accent1">
                    <a:lumMod val="75000"/>
                  </a:schemeClr>
                </a:solidFill>
              </a:rPr>
              <a:t>mlContext.Model.CreatePredictionEngine</a:t>
            </a:r>
            <a:r>
              <a:rPr lang="en-US" sz="2000" dirty="0">
                <a:solidFill>
                  <a:schemeClr val="accent1">
                    <a:lumMod val="75000"/>
                  </a:schemeClr>
                </a:solidFill>
              </a:rPr>
              <a:t>(model); </a:t>
            </a:r>
          </a:p>
          <a:p>
            <a:r>
              <a:rPr lang="en-US" sz="2000" dirty="0">
                <a:solidFill>
                  <a:schemeClr val="accent1">
                    <a:lumMod val="75000"/>
                  </a:schemeClr>
                </a:solidFill>
              </a:rPr>
              <a:t>	</a:t>
            </a:r>
            <a:r>
              <a:rPr lang="en-US" sz="2000" dirty="0" err="1">
                <a:solidFill>
                  <a:schemeClr val="accent1">
                    <a:lumMod val="75000"/>
                  </a:schemeClr>
                </a:solidFill>
              </a:rPr>
              <a:t>SentimentInput</a:t>
            </a:r>
            <a:r>
              <a:rPr lang="en-US" sz="2000" dirty="0">
                <a:solidFill>
                  <a:schemeClr val="accent1">
                    <a:lumMod val="75000"/>
                  </a:schemeClr>
                </a:solidFill>
              </a:rPr>
              <a:t> </a:t>
            </a:r>
            <a:r>
              <a:rPr lang="en-US" sz="2000" dirty="0" err="1">
                <a:solidFill>
                  <a:schemeClr val="accent1">
                    <a:lumMod val="75000"/>
                  </a:schemeClr>
                </a:solidFill>
              </a:rPr>
              <a:t>sampleComment</a:t>
            </a:r>
            <a:r>
              <a:rPr lang="en-US" sz="2000" dirty="0">
                <a:solidFill>
                  <a:schemeClr val="accent1">
                    <a:lumMod val="75000"/>
                  </a:schemeClr>
                </a:solidFill>
              </a:rPr>
              <a:t> = new </a:t>
            </a:r>
            <a:r>
              <a:rPr lang="en-US" sz="2000" dirty="0" err="1">
                <a:solidFill>
                  <a:schemeClr val="accent1">
                    <a:lumMod val="75000"/>
                  </a:schemeClr>
                </a:solidFill>
              </a:rPr>
              <a:t>SentimentInput</a:t>
            </a:r>
            <a:r>
              <a:rPr lang="en-US" sz="2000" dirty="0">
                <a:solidFill>
                  <a:schemeClr val="accent1">
                    <a:lumMod val="75000"/>
                  </a:schemeClr>
                </a:solidFill>
              </a:rPr>
              <a:t>{ </a:t>
            </a:r>
            <a:r>
              <a:rPr lang="en-US" sz="2000" dirty="0" err="1">
                <a:solidFill>
                  <a:schemeClr val="accent1">
                    <a:lumMod val="75000"/>
                  </a:schemeClr>
                </a:solidFill>
              </a:rPr>
              <a:t>SentimentText</a:t>
            </a:r>
            <a:r>
              <a:rPr lang="en-US" sz="2000" dirty="0">
                <a:solidFill>
                  <a:schemeClr val="accent1">
                    <a:lumMod val="75000"/>
                  </a:schemeClr>
                </a:solidFill>
              </a:rPr>
              <a:t> = 	"This is very rude!" }; </a:t>
            </a:r>
          </a:p>
          <a:p>
            <a:r>
              <a:rPr lang="en-US" sz="2000" dirty="0">
                <a:solidFill>
                  <a:schemeClr val="accent1">
                    <a:lumMod val="75000"/>
                  </a:schemeClr>
                </a:solidFill>
              </a:rPr>
              <a:t>	</a:t>
            </a:r>
            <a:r>
              <a:rPr lang="en-US" sz="2000" dirty="0" err="1">
                <a:solidFill>
                  <a:schemeClr val="accent1">
                    <a:lumMod val="75000"/>
                  </a:schemeClr>
                </a:solidFill>
              </a:rPr>
              <a:t>SentimentOutput</a:t>
            </a:r>
            <a:r>
              <a:rPr lang="en-US" sz="2000" dirty="0">
                <a:solidFill>
                  <a:schemeClr val="accent1">
                    <a:lumMod val="75000"/>
                  </a:schemeClr>
                </a:solidFill>
              </a:rPr>
              <a:t> result = </a:t>
            </a:r>
            <a:r>
              <a:rPr lang="en-US" sz="2000" dirty="0" err="1">
                <a:solidFill>
                  <a:schemeClr val="accent1">
                    <a:lumMod val="75000"/>
                  </a:schemeClr>
                </a:solidFill>
              </a:rPr>
              <a:t>predEngine.Predict</a:t>
            </a:r>
            <a:r>
              <a:rPr lang="en-US" sz="2000" dirty="0">
                <a:solidFill>
                  <a:schemeClr val="accent1">
                    <a:lumMod val="75000"/>
                  </a:schemeClr>
                </a:solidFill>
              </a:rPr>
              <a:t>(</a:t>
            </a:r>
            <a:r>
              <a:rPr lang="en-US" sz="2000" dirty="0" err="1">
                <a:solidFill>
                  <a:schemeClr val="accent1">
                    <a:lumMod val="75000"/>
                  </a:schemeClr>
                </a:solidFill>
              </a:rPr>
              <a:t>sampleComment</a:t>
            </a:r>
            <a:r>
              <a:rPr lang="en-US" sz="2000" dirty="0">
                <a:solidFill>
                  <a:schemeClr val="accent1">
                    <a:lumMod val="75000"/>
                  </a:schemeClr>
                </a:solidFill>
              </a:rPr>
              <a:t>);</a:t>
            </a:r>
          </a:p>
          <a:p>
            <a:r>
              <a:rPr lang="en-US" sz="2000" dirty="0">
                <a:solidFill>
                  <a:schemeClr val="accent1">
                    <a:lumMod val="75000"/>
                  </a:schemeClr>
                </a:solidFill>
              </a:rPr>
              <a:t>	</a:t>
            </a:r>
            <a:r>
              <a:rPr lang="en-US" sz="2000" dirty="0" err="1">
                <a:solidFill>
                  <a:schemeClr val="accent1">
                    <a:lumMod val="75000"/>
                  </a:schemeClr>
                </a:solidFill>
              </a:rPr>
              <a:t>Console.WriteLine</a:t>
            </a:r>
            <a:r>
              <a:rPr lang="en-US" sz="2000" dirty="0">
                <a:solidFill>
                  <a:schemeClr val="accent1">
                    <a:lumMod val="75000"/>
                  </a:schemeClr>
                </a:solidFill>
              </a:rPr>
              <a:t>(</a:t>
            </a:r>
            <a:r>
              <a:rPr lang="en-US" sz="2000" dirty="0" err="1">
                <a:solidFill>
                  <a:schemeClr val="accent1">
                    <a:lumMod val="75000"/>
                  </a:schemeClr>
                </a:solidFill>
              </a:rPr>
              <a:t>result.Prediction</a:t>
            </a:r>
            <a:r>
              <a:rPr lang="en-US" sz="2000" dirty="0">
                <a:solidFill>
                  <a:schemeClr val="accent1">
                    <a:lumMod val="75000"/>
                  </a:schemeClr>
                </a:solidFill>
              </a:rPr>
              <a:t>);</a:t>
            </a:r>
          </a:p>
        </p:txBody>
      </p:sp>
    </p:spTree>
    <p:extLst>
      <p:ext uri="{BB962C8B-B14F-4D97-AF65-F5344CB8AC3E}">
        <p14:creationId xmlns:p14="http://schemas.microsoft.com/office/powerpoint/2010/main" val="19399959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0" y="265062"/>
            <a:ext cx="916340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A few things you can do with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93125" y="1313639"/>
            <a:ext cx="11644098" cy="4724037"/>
          </a:xfrm>
          <a:prstGeom prst="rect">
            <a:avLst/>
          </a:prstGeom>
          <a:noFill/>
          <a:ln w="66675">
            <a:solidFill>
              <a:srgbClr val="7030A0"/>
            </a:solidFill>
            <a:headEnd type="none" w="med" len="med"/>
            <a:tailEnd type="none" w="med" len="med"/>
          </a:ln>
          <a:effectLst>
            <a:outerShdw blurRad="50800" dist="38100" dir="2700000" algn="tl" rotWithShape="0">
              <a:schemeClr val="accent1">
                <a:alpha val="40000"/>
              </a:schemeClr>
            </a:outerShdw>
          </a:effectLst>
        </p:spPr>
      </p:pic>
      <p:sp>
        <p:nvSpPr>
          <p:cNvPr id="40" name="Rectangle 39">
            <a:extLst>
              <a:ext uri="{FF2B5EF4-FFF2-40B4-BE49-F238E27FC236}">
                <a16:creationId xmlns:a16="http://schemas.microsoft.com/office/drawing/2014/main" id="{C47CB908-EB2D-4DD5-851E-2CB07CBE183A}"/>
              </a:ext>
            </a:extLst>
          </p:cNvPr>
          <p:cNvSpPr/>
          <p:nvPr/>
        </p:nvSpPr>
        <p:spPr bwMode="auto">
          <a:xfrm>
            <a:off x="381417" y="1473660"/>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6F7BE8A-0856-407F-BB72-66F347242929}"/>
              </a:ext>
            </a:extLst>
          </p:cNvPr>
          <p:cNvSpPr/>
          <p:nvPr/>
        </p:nvSpPr>
        <p:spPr bwMode="auto">
          <a:xfrm>
            <a:off x="4216400" y="2791452"/>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AC8F-BC4A-40BE-9AF9-18FAE1388839}"/>
              </a:ext>
            </a:extLst>
          </p:cNvPr>
          <p:cNvSpPr>
            <a:spLocks noGrp="1"/>
          </p:cNvSpPr>
          <p:nvPr>
            <p:ph type="title"/>
          </p:nvPr>
        </p:nvSpPr>
        <p:spPr>
          <a:xfrm>
            <a:off x="588263" y="457200"/>
            <a:ext cx="11018520" cy="609398"/>
          </a:xfrm>
        </p:spPr>
        <p:txBody>
          <a:bodyPr/>
          <a:lstStyle/>
          <a:p>
            <a:pPr defTabSz="914367">
              <a:lnSpc>
                <a:spcPct val="90000"/>
              </a:lnSpc>
              <a:spcAft>
                <a:spcPts val="1200"/>
              </a:spcAft>
              <a:defRPr/>
            </a:pPr>
            <a:r>
              <a:rPr lang="en-US" sz="4400" spc="-100" dirty="0">
                <a:solidFill>
                  <a:srgbClr val="505050"/>
                </a:solidFill>
                <a:latin typeface="Segoe UI Light"/>
                <a:cs typeface="+mn-cs"/>
              </a:rPr>
              <a:t>The ways to integrate ml.net in your project</a:t>
            </a:r>
          </a:p>
        </p:txBody>
      </p:sp>
      <p:sp>
        <p:nvSpPr>
          <p:cNvPr id="3" name="Text Placeholder 2">
            <a:extLst>
              <a:ext uri="{FF2B5EF4-FFF2-40B4-BE49-F238E27FC236}">
                <a16:creationId xmlns:a16="http://schemas.microsoft.com/office/drawing/2014/main" id="{51C03B99-4112-49A7-BF6E-65295D7178D9}"/>
              </a:ext>
            </a:extLst>
          </p:cNvPr>
          <p:cNvSpPr>
            <a:spLocks noGrp="1"/>
          </p:cNvSpPr>
          <p:nvPr>
            <p:ph type="body" sz="quarter" idx="10"/>
          </p:nvPr>
        </p:nvSpPr>
        <p:spPr>
          <a:xfrm>
            <a:off x="584200" y="1779318"/>
            <a:ext cx="11018520" cy="2769989"/>
          </a:xfrm>
        </p:spPr>
        <p:txBody>
          <a:bodyPr/>
          <a:lstStyle/>
          <a:p>
            <a:pPr marL="514350" indent="-514350">
              <a:buAutoNum type="arabicPeriod"/>
            </a:pPr>
            <a:r>
              <a:rPr lang="en-US" dirty="0"/>
              <a:t>Model Builder</a:t>
            </a:r>
          </a:p>
          <a:p>
            <a:pPr marL="514350" indent="-514350">
              <a:buAutoNum type="arabicPeriod"/>
            </a:pPr>
            <a:r>
              <a:rPr lang="en-US" dirty="0"/>
              <a:t>Command Line for Cross-Platform </a:t>
            </a:r>
          </a:p>
          <a:p>
            <a:pPr marL="514350" indent="-514350">
              <a:buFont typeface="Wingdings" panose="05000000000000000000" pitchFamily="2" charset="2"/>
              <a:buAutoNum type="arabicPeriod"/>
            </a:pPr>
            <a:r>
              <a:rPr lang="en-US" dirty="0" err="1"/>
              <a:t>ML.Net</a:t>
            </a:r>
            <a:r>
              <a:rPr lang="en-US" dirty="0"/>
              <a:t> </a:t>
            </a:r>
            <a:r>
              <a:rPr lang="en-US" dirty="0" err="1"/>
              <a:t>Nuget</a:t>
            </a:r>
            <a:r>
              <a:rPr lang="en-US" dirty="0"/>
              <a:t> </a:t>
            </a:r>
            <a:r>
              <a:rPr lang="en-US" dirty="0" err="1"/>
              <a:t>api</a:t>
            </a:r>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35565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56AD-06F6-4646-9A41-7CE8C9303F31}"/>
              </a:ext>
            </a:extLst>
          </p:cNvPr>
          <p:cNvSpPr>
            <a:spLocks noGrp="1"/>
          </p:cNvSpPr>
          <p:nvPr>
            <p:ph type="title"/>
          </p:nvPr>
        </p:nvSpPr>
        <p:spPr>
          <a:xfrm>
            <a:off x="588263" y="457200"/>
            <a:ext cx="11018520" cy="677108"/>
          </a:xfrm>
        </p:spPr>
        <p:txBody>
          <a:bodyPr/>
          <a:lstStyle/>
          <a:p>
            <a:r>
              <a:rPr lang="en-US" sz="4400" spc="-100" dirty="0">
                <a:solidFill>
                  <a:srgbClr val="505050"/>
                </a:solidFill>
                <a:latin typeface="Segoe UI Light"/>
                <a:cs typeface="+mn-cs"/>
              </a:rPr>
              <a:t>Model</a:t>
            </a:r>
            <a:r>
              <a:rPr lang="en-US" dirty="0"/>
              <a:t> </a:t>
            </a:r>
            <a:r>
              <a:rPr lang="en-US" sz="4400" spc="-100" dirty="0">
                <a:solidFill>
                  <a:srgbClr val="505050"/>
                </a:solidFill>
                <a:latin typeface="Segoe UI Light"/>
                <a:cs typeface="+mn-cs"/>
              </a:rPr>
              <a:t>builder</a:t>
            </a:r>
          </a:p>
        </p:txBody>
      </p:sp>
      <p:sp>
        <p:nvSpPr>
          <p:cNvPr id="3" name="Text Placeholder 2">
            <a:extLst>
              <a:ext uri="{FF2B5EF4-FFF2-40B4-BE49-F238E27FC236}">
                <a16:creationId xmlns:a16="http://schemas.microsoft.com/office/drawing/2014/main" id="{C38561F6-FFD0-4B01-BD45-1F4CEB0EBE2D}"/>
              </a:ext>
            </a:extLst>
          </p:cNvPr>
          <p:cNvSpPr>
            <a:spLocks noGrp="1"/>
          </p:cNvSpPr>
          <p:nvPr>
            <p:ph type="body" sz="quarter" idx="10"/>
          </p:nvPr>
        </p:nvSpPr>
        <p:spPr>
          <a:xfrm>
            <a:off x="584200" y="1779318"/>
            <a:ext cx="11018520" cy="8586966"/>
          </a:xfrm>
        </p:spPr>
        <p:txBody>
          <a:bodyPr/>
          <a:lstStyle/>
          <a:p>
            <a:pPr marL="514350" indent="-514350">
              <a:buAutoNum type="arabicPeriod"/>
            </a:pPr>
            <a:r>
              <a:rPr lang="en-US" dirty="0"/>
              <a:t>Aka.ms/</a:t>
            </a:r>
            <a:r>
              <a:rPr lang="en-US" dirty="0" err="1"/>
              <a:t>modelbuilder</a:t>
            </a:r>
            <a:endParaRPr lang="en-US" dirty="0"/>
          </a:p>
          <a:p>
            <a:pPr marL="514350" indent="-514350">
              <a:buAutoNum type="arabicPeriod"/>
            </a:pPr>
            <a:r>
              <a:rPr lang="en-US" dirty="0"/>
              <a:t>Model Builder is a simple UI tool for developers to build, train and ship custom machine learning models in their applications easily with Auto ML</a:t>
            </a:r>
          </a:p>
          <a:p>
            <a:pPr marL="514350" indent="-514350">
              <a:buAutoNum type="arabicPeriod"/>
            </a:pPr>
            <a:r>
              <a:rPr lang="en-US" dirty="0"/>
              <a:t>Developers with no ML expertise can use this simple visual interface to connect to their data stored in files or SQL Server, train the model and generate code for model training and consumption.</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976612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C502-48CC-4514-B68A-7F96FB328A9C}"/>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5416607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1BA3-EA78-4F44-ACAA-116CA3FCAFD4}"/>
              </a:ext>
            </a:extLst>
          </p:cNvPr>
          <p:cNvSpPr>
            <a:spLocks noGrp="1"/>
          </p:cNvSpPr>
          <p:nvPr>
            <p:ph type="title"/>
          </p:nvPr>
        </p:nvSpPr>
        <p:spPr>
          <a:xfrm>
            <a:off x="588263" y="457201"/>
            <a:ext cx="11018520" cy="609600"/>
          </a:xfrm>
        </p:spPr>
        <p:txBody>
          <a:bodyPr/>
          <a:lstStyle/>
          <a:p>
            <a:r>
              <a:rPr lang="en-US" sz="2800" b="1" dirty="0"/>
              <a:t>What is the ML.NET Command-line Interface (CLI)?</a:t>
            </a:r>
            <a:br>
              <a:rPr lang="en-US" b="1" dirty="0"/>
            </a:br>
            <a:endParaRPr lang="en-US" dirty="0"/>
          </a:p>
        </p:txBody>
      </p:sp>
      <p:sp>
        <p:nvSpPr>
          <p:cNvPr id="3" name="Text Placeholder 2">
            <a:extLst>
              <a:ext uri="{FF2B5EF4-FFF2-40B4-BE49-F238E27FC236}">
                <a16:creationId xmlns:a16="http://schemas.microsoft.com/office/drawing/2014/main" id="{33E5CFC2-5219-4929-8A77-C89B772290BE}"/>
              </a:ext>
            </a:extLst>
          </p:cNvPr>
          <p:cNvSpPr>
            <a:spLocks noGrp="1"/>
          </p:cNvSpPr>
          <p:nvPr>
            <p:ph type="body" sz="quarter" idx="10"/>
          </p:nvPr>
        </p:nvSpPr>
        <p:spPr>
          <a:xfrm>
            <a:off x="584200" y="1169718"/>
            <a:ext cx="11018520" cy="3600986"/>
          </a:xfrm>
        </p:spPr>
        <p:txBody>
          <a:bodyPr/>
          <a:lstStyle/>
          <a:p>
            <a:pPr marL="457200" indent="-457200">
              <a:buFont typeface="Arial" panose="020B0604020202020204" pitchFamily="34" charset="0"/>
              <a:buChar char="•"/>
            </a:pPr>
            <a:r>
              <a:rPr lang="en-US" dirty="0"/>
              <a:t>You can run the ML.NET CLI on any command-prompt (Windows, Mac, or Linux) for generating good quality ML.NET models and source code based on your training dataset.</a:t>
            </a:r>
          </a:p>
          <a:p>
            <a:pPr marL="457200" indent="-457200">
              <a:buFont typeface="Arial" panose="020B0604020202020204" pitchFamily="34" charset="0"/>
              <a:buChar char="•"/>
            </a:pPr>
            <a:r>
              <a:rPr lang="en-US" dirty="0"/>
              <a:t>As shown in the figure below, it is simple to generate a high quality ML.NET model (serialized model .zip file) plus the sample C# code to run/score that model. In addition, the C# code to create/train that model is also generated, so that you can research and iterate on the algorithm and settings used for that generated "best model".</a:t>
            </a:r>
          </a:p>
        </p:txBody>
      </p:sp>
    </p:spTree>
    <p:extLst>
      <p:ext uri="{BB962C8B-B14F-4D97-AF65-F5344CB8AC3E}">
        <p14:creationId xmlns:p14="http://schemas.microsoft.com/office/powerpoint/2010/main" val="1938844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EB601-424B-4F6D-92AA-A4E62FC6B650}"/>
              </a:ext>
            </a:extLst>
          </p:cNvPr>
          <p:cNvPicPr>
            <a:picLocks noChangeAspect="1"/>
          </p:cNvPicPr>
          <p:nvPr/>
        </p:nvPicPr>
        <p:blipFill>
          <a:blip r:embed="rId2"/>
          <a:stretch>
            <a:fillRect/>
          </a:stretch>
        </p:blipFill>
        <p:spPr>
          <a:xfrm>
            <a:off x="396875" y="647700"/>
            <a:ext cx="11398250" cy="4743450"/>
          </a:xfrm>
          <a:prstGeom prst="rect">
            <a:avLst/>
          </a:prstGeom>
        </p:spPr>
      </p:pic>
    </p:spTree>
    <p:extLst>
      <p:ext uri="{BB962C8B-B14F-4D97-AF65-F5344CB8AC3E}">
        <p14:creationId xmlns:p14="http://schemas.microsoft.com/office/powerpoint/2010/main" val="585973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0BC7-87FB-4F02-BA9F-040FC8D16CAC}"/>
              </a:ext>
            </a:extLst>
          </p:cNvPr>
          <p:cNvSpPr>
            <a:spLocks noGrp="1"/>
          </p:cNvSpPr>
          <p:nvPr>
            <p:ph type="title"/>
          </p:nvPr>
        </p:nvSpPr>
        <p:spPr>
          <a:xfrm>
            <a:off x="588263" y="457200"/>
            <a:ext cx="11018520" cy="1046440"/>
          </a:xfrm>
        </p:spPr>
        <p:txBody>
          <a:bodyPr/>
          <a:lstStyle/>
          <a:p>
            <a:r>
              <a:rPr lang="en-US" sz="3200" b="1" dirty="0"/>
              <a:t>Output assets generated</a:t>
            </a:r>
            <a:br>
              <a:rPr lang="en-US" b="1" dirty="0"/>
            </a:br>
            <a:endParaRPr lang="en-US" dirty="0"/>
          </a:p>
        </p:txBody>
      </p:sp>
      <p:sp>
        <p:nvSpPr>
          <p:cNvPr id="3" name="Text Placeholder 2">
            <a:extLst>
              <a:ext uri="{FF2B5EF4-FFF2-40B4-BE49-F238E27FC236}">
                <a16:creationId xmlns:a16="http://schemas.microsoft.com/office/drawing/2014/main" id="{B7768612-6FB4-42EF-89AF-16A77BA8E4F7}"/>
              </a:ext>
            </a:extLst>
          </p:cNvPr>
          <p:cNvSpPr>
            <a:spLocks noGrp="1"/>
          </p:cNvSpPr>
          <p:nvPr>
            <p:ph type="body" sz="quarter" idx="10"/>
          </p:nvPr>
        </p:nvSpPr>
        <p:spPr>
          <a:xfrm>
            <a:off x="584200" y="1779318"/>
            <a:ext cx="11018520" cy="3477875"/>
          </a:xfrm>
        </p:spPr>
        <p:txBody>
          <a:bodyPr/>
          <a:lstStyle/>
          <a:p>
            <a:pPr marL="457200" indent="-457200">
              <a:buFont typeface="Arial" panose="020B0604020202020204" pitchFamily="34" charset="0"/>
              <a:buChar char="•"/>
            </a:pPr>
            <a:r>
              <a:rPr lang="en-US" sz="2000" dirty="0"/>
              <a:t>A serialized model .zip ("best model") ready to use for running predictions.</a:t>
            </a:r>
          </a:p>
          <a:p>
            <a:pPr marL="457200" indent="-457200">
              <a:buFont typeface="Arial" panose="020B0604020202020204" pitchFamily="34" charset="0"/>
              <a:buChar char="•"/>
            </a:pPr>
            <a:r>
              <a:rPr lang="en-US" sz="2000" dirty="0"/>
              <a:t>C# solution with:</a:t>
            </a:r>
          </a:p>
          <a:p>
            <a:pPr marL="598488" lvl="1" indent="-342900">
              <a:buFont typeface="Arial" panose="020B0604020202020204" pitchFamily="34" charset="0"/>
              <a:buChar char="•"/>
            </a:pPr>
            <a:r>
              <a:rPr lang="en-US" dirty="0"/>
              <a:t>C# code to run/score that generated model (to make predictions in your end-user apps with that model).</a:t>
            </a:r>
          </a:p>
          <a:p>
            <a:pPr marL="598488" lvl="1" indent="-342900">
              <a:buFont typeface="Arial" panose="020B0604020202020204" pitchFamily="34" charset="0"/>
              <a:buChar char="•"/>
            </a:pPr>
            <a:r>
              <a:rPr lang="en-US" dirty="0"/>
              <a:t>C# code with the training code used to generate that model (for learning purposes or model retraining).</a:t>
            </a:r>
          </a:p>
          <a:p>
            <a:pPr marL="457200" indent="-457200">
              <a:buFont typeface="Arial" panose="020B0604020202020204" pitchFamily="34" charset="0"/>
              <a:buChar char="•"/>
            </a:pPr>
            <a:r>
              <a:rPr lang="en-US" sz="2000" dirty="0"/>
              <a:t>Log file with information of all iterations/sweeps across the multiple algorithms evaluated, including their detailed configuration/pipeline.</a:t>
            </a:r>
          </a:p>
          <a:p>
            <a:endParaRPr lang="en-US" dirty="0"/>
          </a:p>
        </p:txBody>
      </p:sp>
    </p:spTree>
    <p:extLst>
      <p:ext uri="{BB962C8B-B14F-4D97-AF65-F5344CB8AC3E}">
        <p14:creationId xmlns:p14="http://schemas.microsoft.com/office/powerpoint/2010/main" val="1401126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4200" y="2921722"/>
            <a:ext cx="5510213" cy="553998"/>
          </a:xfrm>
        </p:spPr>
        <p:txBody>
          <a:bodyPr/>
          <a:lstStyle/>
          <a:p>
            <a:r>
              <a:rPr lang="es-ES" dirty="0" err="1"/>
              <a:t>ML.Net</a:t>
            </a:r>
            <a:r>
              <a:rPr lang="es-ES" dirty="0"/>
              <a:t> </a:t>
            </a:r>
            <a:r>
              <a:rPr lang="es-ES" dirty="0" err="1"/>
              <a:t>An</a:t>
            </a:r>
            <a:r>
              <a:rPr lang="es-ES" dirty="0"/>
              <a:t> </a:t>
            </a:r>
            <a:r>
              <a:rPr lang="es-ES" dirty="0" err="1"/>
              <a:t>Introduction</a:t>
            </a:r>
            <a:endParaRPr lang="es-ES" dirty="0"/>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4200" y="3962400"/>
            <a:ext cx="5510213" cy="830997"/>
          </a:xfrm>
        </p:spPr>
        <p:txBody>
          <a:bodyPr/>
          <a:lstStyle/>
          <a:p>
            <a:r>
              <a:rPr lang="es-ES" dirty="0"/>
              <a:t>Vinoth</a:t>
            </a:r>
          </a:p>
          <a:p>
            <a:r>
              <a:rPr lang="es-ES" dirty="0"/>
              <a:t>        </a:t>
            </a:r>
            <a:r>
              <a:rPr lang="en-US" b="0" dirty="0" err="1"/>
              <a:t>vinothrao</a:t>
            </a:r>
            <a:endParaRPr lang="es-ES" dirty="0"/>
          </a:p>
          <a:p>
            <a:endParaRPr lang="es-ES" dirty="0"/>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lstStyle/>
          <a:p>
            <a:r>
              <a:rPr lang="es-ES" dirty="0"/>
              <a:t>@Chennai</a:t>
            </a:r>
          </a:p>
        </p:txBody>
      </p:sp>
      <p:pic>
        <p:nvPicPr>
          <p:cNvPr id="7" name="Picture 6">
            <a:extLst>
              <a:ext uri="{FF2B5EF4-FFF2-40B4-BE49-F238E27FC236}">
                <a16:creationId xmlns:a16="http://schemas.microsoft.com/office/drawing/2014/main" id="{59C7CD11-3CDF-4C80-ACAA-0A73D8F077B3}"/>
              </a:ext>
            </a:extLst>
          </p:cNvPr>
          <p:cNvPicPr>
            <a:picLocks noChangeAspect="1"/>
          </p:cNvPicPr>
          <p:nvPr/>
        </p:nvPicPr>
        <p:blipFill>
          <a:blip r:embed="rId2"/>
          <a:stretch>
            <a:fillRect/>
          </a:stretch>
        </p:blipFill>
        <p:spPr>
          <a:xfrm>
            <a:off x="364958" y="4183797"/>
            <a:ext cx="609600" cy="553998"/>
          </a:xfrm>
          <a:prstGeom prst="rect">
            <a:avLst/>
          </a:prstGeom>
        </p:spPr>
      </p:pic>
    </p:spTree>
    <p:extLst>
      <p:ext uri="{BB962C8B-B14F-4D97-AF65-F5344CB8AC3E}">
        <p14:creationId xmlns:p14="http://schemas.microsoft.com/office/powerpoint/2010/main" val="34488307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0AB2-5AEC-43D7-907B-6AFCF0B7265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93331619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9225-E8FF-4A64-ABEC-3910D3F16740}"/>
              </a:ext>
            </a:extLst>
          </p:cNvPr>
          <p:cNvSpPr>
            <a:spLocks noGrp="1"/>
          </p:cNvSpPr>
          <p:nvPr>
            <p:ph type="title"/>
          </p:nvPr>
        </p:nvSpPr>
        <p:spPr/>
        <p:txBody>
          <a:bodyPr/>
          <a:lstStyle/>
          <a:p>
            <a:r>
              <a:rPr lang="en-US" dirty="0" err="1"/>
              <a:t>ML.Net</a:t>
            </a:r>
            <a:r>
              <a:rPr lang="en-US" dirty="0"/>
              <a:t> </a:t>
            </a:r>
            <a:r>
              <a:rPr lang="en-US" dirty="0" err="1"/>
              <a:t>Nuget</a:t>
            </a:r>
            <a:endParaRPr lang="en-US" dirty="0"/>
          </a:p>
        </p:txBody>
      </p:sp>
      <p:sp>
        <p:nvSpPr>
          <p:cNvPr id="3" name="Text Placeholder 2">
            <a:extLst>
              <a:ext uri="{FF2B5EF4-FFF2-40B4-BE49-F238E27FC236}">
                <a16:creationId xmlns:a16="http://schemas.microsoft.com/office/drawing/2014/main" id="{0FAB4CCA-D6F8-4154-88C4-50A497770821}"/>
              </a:ext>
            </a:extLst>
          </p:cNvPr>
          <p:cNvSpPr>
            <a:spLocks noGrp="1"/>
          </p:cNvSpPr>
          <p:nvPr>
            <p:ph type="body" sz="quarter" idx="10"/>
          </p:nvPr>
        </p:nvSpPr>
        <p:spPr>
          <a:xfrm>
            <a:off x="584200" y="1779318"/>
            <a:ext cx="11018520" cy="4154984"/>
          </a:xfrm>
        </p:spPr>
        <p:txBody>
          <a:bodyPr/>
          <a:lstStyle/>
          <a:p>
            <a:pPr marL="342900" indent="-342900">
              <a:buFont typeface="Arial" panose="020B0604020202020204" pitchFamily="34" charset="0"/>
              <a:buChar char="•"/>
            </a:pPr>
            <a:r>
              <a:rPr lang="en-US" sz="2400" dirty="0">
                <a:latin typeface="Quicksand"/>
                <a:ea typeface="Tahoma" panose="020B0604030504040204" pitchFamily="34" charset="0"/>
                <a:cs typeface="Tahoma" panose="020B0604030504040204" pitchFamily="34" charset="0"/>
                <a:hlinkClick r:id="rId2"/>
              </a:rPr>
              <a:t>https://www.nuget.org/packages/Microsoft.ML</a:t>
            </a:r>
            <a:endParaRPr lang="en-US" sz="2400" dirty="0">
              <a:latin typeface="Quicksand"/>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a:latin typeface="Quicksand"/>
                <a:ea typeface="Tahoma" panose="020B0604030504040204" pitchFamily="34" charset="0"/>
                <a:cs typeface="Tahoma" panose="020B0604030504040204" pitchFamily="34" charset="0"/>
                <a:hlinkClick r:id="rId3"/>
              </a:rPr>
              <a:t>ML.NET</a:t>
            </a:r>
            <a:r>
              <a:rPr lang="en-US" sz="2400" dirty="0">
                <a:latin typeface="Quicksand"/>
                <a:ea typeface="Tahoma" panose="020B0604030504040204" pitchFamily="34" charset="0"/>
                <a:cs typeface="Tahoma" panose="020B0604030504040204" pitchFamily="34" charset="0"/>
              </a:rPr>
              <a:t> is a cross-platform open-source machine learning framework which makes machine learning accessible to .NET developers while offering a production high quality.</a:t>
            </a:r>
          </a:p>
          <a:p>
            <a:pPr marL="342900" indent="-342900">
              <a:buFont typeface="Arial" panose="020B0604020202020204" pitchFamily="34" charset="0"/>
              <a:buChar char="•"/>
            </a:pPr>
            <a:r>
              <a:rPr lang="en-US" sz="2400" dirty="0">
                <a:latin typeface="Quicksand"/>
                <a:ea typeface="Tahoma" panose="020B0604030504040204" pitchFamily="34" charset="0"/>
                <a:cs typeface="Tahoma" panose="020B0604030504040204" pitchFamily="34" charset="0"/>
              </a:rPr>
              <a:t>ML.NET allows .NET developers to develop/train their own models and infuse custom machine learning into their applications, using .NET, even without prior expertise in developing or tuning machine learning models while having a powerful end-to-end ML platform covering data loading from dataset files and databases, data transformations and many ML algorithms.</a:t>
            </a:r>
          </a:p>
          <a:p>
            <a:pPr marL="342900" indent="-342900">
              <a:buFont typeface="Arial" panose="020B0604020202020204" pitchFamily="34" charset="0"/>
              <a:buChar char="•"/>
            </a:pPr>
            <a:endParaRPr lang="en-US" sz="2400" dirty="0">
              <a:latin typeface="Quicksand"/>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37229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1391-0268-473E-8A33-F1CD155822B9}"/>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2817865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C2B3EF7-304E-4E14-8063-3E0E32C7C19D}"/>
              </a:ext>
            </a:extLst>
          </p:cNvPr>
          <p:cNvSpPr>
            <a:spLocks noGrp="1"/>
          </p:cNvSpPr>
          <p:nvPr>
            <p:ph type="title"/>
          </p:nvPr>
        </p:nvSpPr>
        <p:spPr/>
        <p:txBody>
          <a:bodyPr/>
          <a:lstStyle/>
          <a:p>
            <a:r>
              <a:rPr lang="en-US" dirty="0"/>
              <a:t>References</a:t>
            </a:r>
          </a:p>
        </p:txBody>
      </p:sp>
      <p:sp>
        <p:nvSpPr>
          <p:cNvPr id="17" name="Text Placeholder 16">
            <a:extLst>
              <a:ext uri="{FF2B5EF4-FFF2-40B4-BE49-F238E27FC236}">
                <a16:creationId xmlns:a16="http://schemas.microsoft.com/office/drawing/2014/main" id="{119E46D2-0755-4050-AE65-9290CCEDF4EE}"/>
              </a:ext>
            </a:extLst>
          </p:cNvPr>
          <p:cNvSpPr>
            <a:spLocks noGrp="1"/>
          </p:cNvSpPr>
          <p:nvPr>
            <p:ph type="body" sz="quarter" idx="10"/>
          </p:nvPr>
        </p:nvSpPr>
        <p:spPr>
          <a:xfrm>
            <a:off x="584200" y="1779318"/>
            <a:ext cx="11018520" cy="3939540"/>
          </a:xfrm>
        </p:spPr>
        <p:txBody>
          <a:bodyPr/>
          <a:lstStyle/>
          <a:p>
            <a:pPr marL="457200" indent="-457200">
              <a:buFont typeface="Arial" panose="020B0604020202020204" pitchFamily="34" charset="0"/>
              <a:buChar char="•"/>
            </a:pPr>
            <a:r>
              <a:rPr lang="en-US" dirty="0">
                <a:hlinkClick r:id="rId2"/>
              </a:rPr>
              <a:t>https://github.com/dotnet/machinelearning</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3"/>
              </a:rPr>
              <a:t>https://github.com/dotnet/machinelearning-samples</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4"/>
              </a:rPr>
              <a:t>https://docs.microsoft.com/en-us/dotnet/machine-learning/</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3856869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err="1"/>
              <a:t>Any</a:t>
            </a:r>
            <a:r>
              <a:rPr lang="es-ES" dirty="0"/>
              <a:t> </a:t>
            </a:r>
            <a:r>
              <a:rPr lang="es-ES" dirty="0" err="1"/>
              <a:t>Questions</a:t>
            </a:r>
            <a:r>
              <a:rPr lang="es-ES"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2"/>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3"/>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4"/>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5"/>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6"/>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r>
              <a:rPr lang="es-ES" dirty="0"/>
              <a:t>Vinoth	</a:t>
            </a:r>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dirty="0"/>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2"/>
          <a:stretch>
            <a:fillRect/>
          </a:stretch>
        </p:blipFill>
        <p:spPr>
          <a:xfrm>
            <a:off x="1465845" y="4616781"/>
            <a:ext cx="2588686" cy="7965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3"/>
          <a:stretch>
            <a:fillRect/>
          </a:stretch>
        </p:blipFill>
        <p:spPr>
          <a:xfrm>
            <a:off x="8036289" y="4512312"/>
            <a:ext cx="2548895" cy="1274448"/>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4"/>
          <a:stretch>
            <a:fillRect/>
          </a:stretch>
        </p:blipFill>
        <p:spPr>
          <a:xfrm>
            <a:off x="4510611" y="4616781"/>
            <a:ext cx="3152728" cy="1013662"/>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5"/>
          <a:stretch>
            <a:fillRect/>
          </a:stretch>
        </p:blipFill>
        <p:spPr>
          <a:xfrm>
            <a:off x="3823529" y="5383550"/>
            <a:ext cx="1291033" cy="139948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6"/>
          <a:stretch>
            <a:fillRect/>
          </a:stretch>
        </p:blipFill>
        <p:spPr>
          <a:xfrm>
            <a:off x="6158008" y="5801751"/>
            <a:ext cx="3152728" cy="599929"/>
          </a:xfrm>
          <a:prstGeom prst="rect">
            <a:avLst/>
          </a:prstGeom>
        </p:spPr>
      </p:pic>
      <p:pic>
        <p:nvPicPr>
          <p:cNvPr id="6" name="Picture 5">
            <a:extLst>
              <a:ext uri="{FF2B5EF4-FFF2-40B4-BE49-F238E27FC236}">
                <a16:creationId xmlns:a16="http://schemas.microsoft.com/office/drawing/2014/main" id="{8CF17730-BB51-450A-B65F-5D06014116F2}"/>
              </a:ext>
            </a:extLst>
          </p:cNvPr>
          <p:cNvPicPr>
            <a:picLocks noChangeAspect="1"/>
          </p:cNvPicPr>
          <p:nvPr/>
        </p:nvPicPr>
        <p:blipFill>
          <a:blip r:embed="rId7"/>
          <a:stretch>
            <a:fillRect/>
          </a:stretch>
        </p:blipFill>
        <p:spPr>
          <a:xfrm>
            <a:off x="8242852" y="925379"/>
            <a:ext cx="3665580" cy="3501279"/>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3886200" y="1131563"/>
            <a:ext cx="8080679" cy="44258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a:p>
            <a:pPr marL="0" marR="0" lvl="0" indent="0" algn="l" defTabSz="914367" rtl="0" eaLnBrk="1" fontAlgn="auto" latinLnBrk="0" hangingPunct="1">
              <a:lnSpc>
                <a:spcPct val="90000"/>
              </a:lnSpc>
              <a:spcBef>
                <a:spcPct val="0"/>
              </a:spcBef>
              <a:spcAft>
                <a:spcPts val="1200"/>
              </a:spcAft>
              <a:buClrTx/>
              <a:buSzTx/>
              <a:buFontTx/>
              <a:buNone/>
              <a:tabLst/>
              <a:defRPr/>
            </a:pPr>
            <a:endParaRPr lang="en-US" sz="4400" b="1" spc="-100" dirty="0">
              <a:solidFill>
                <a:srgbClr val="505050"/>
              </a:solidFill>
              <a:latin typeface="Segoe UI Light"/>
            </a:endParaRP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797" y="1423537"/>
            <a:ext cx="4317997"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
        <p:nvSpPr>
          <p:cNvPr id="2" name="Title 1">
            <a:extLst>
              <a:ext uri="{FF2B5EF4-FFF2-40B4-BE49-F238E27FC236}">
                <a16:creationId xmlns:a16="http://schemas.microsoft.com/office/drawing/2014/main" id="{E5F08BDD-35C1-4800-B293-079A4ACA0CAF}"/>
              </a:ext>
            </a:extLst>
          </p:cNvPr>
          <p:cNvSpPr>
            <a:spLocks noGrp="1"/>
          </p:cNvSpPr>
          <p:nvPr>
            <p:ph type="title"/>
          </p:nvPr>
        </p:nvSpPr>
        <p:spPr>
          <a:xfrm>
            <a:off x="588263" y="457200"/>
            <a:ext cx="11018520" cy="1107996"/>
          </a:xfrm>
        </p:spPr>
        <p:txBody>
          <a:bodyPr/>
          <a:lstStyle/>
          <a:p>
            <a:r>
              <a:rPr lang="en-US" b="1" spc="-100" dirty="0">
                <a:solidFill>
                  <a:srgbClr val="505050"/>
                </a:solidFill>
                <a:latin typeface="Segoe UI Light"/>
              </a:rPr>
              <a:t>ML.NET </a:t>
            </a:r>
            <a:br>
              <a:rPr lang="en-US" b="1" spc="-100" dirty="0">
                <a:solidFill>
                  <a:srgbClr val="505050"/>
                </a:solidFill>
                <a:latin typeface="Segoe UI Light"/>
              </a:rPr>
            </a:br>
            <a:endParaRPr lang="en-US" dirty="0"/>
          </a:p>
        </p:txBody>
      </p:sp>
      <p:sp>
        <p:nvSpPr>
          <p:cNvPr id="3" name="Text Placeholder 2">
            <a:extLst>
              <a:ext uri="{FF2B5EF4-FFF2-40B4-BE49-F238E27FC236}">
                <a16:creationId xmlns:a16="http://schemas.microsoft.com/office/drawing/2014/main" id="{4367F769-6546-47AB-8C2A-DCBB78D8D040}"/>
              </a:ext>
            </a:extLst>
          </p:cNvPr>
          <p:cNvSpPr>
            <a:spLocks noGrp="1"/>
          </p:cNvSpPr>
          <p:nvPr>
            <p:ph type="body" sz="quarter" idx="10"/>
          </p:nvPr>
        </p:nvSpPr>
        <p:spPr>
          <a:xfrm>
            <a:off x="584200" y="1779318"/>
            <a:ext cx="11018520" cy="430887"/>
          </a:xfrm>
        </p:spPr>
        <p:txBody>
          <a:bodyPr/>
          <a:lstStyle/>
          <a:p>
            <a:r>
              <a:rPr lang="en-US" dirty="0"/>
              <a:t>,</a:t>
            </a:r>
          </a:p>
        </p:txBody>
      </p:sp>
      <p:pic>
        <p:nvPicPr>
          <p:cNvPr id="17" name="Picture 16">
            <a:extLst>
              <a:ext uri="{FF2B5EF4-FFF2-40B4-BE49-F238E27FC236}">
                <a16:creationId xmlns:a16="http://schemas.microsoft.com/office/drawing/2014/main" id="{C34E775A-4BD6-4664-B843-B40953EC9CAC}"/>
              </a:ext>
            </a:extLst>
          </p:cNvPr>
          <p:cNvPicPr>
            <a:picLocks noChangeAspect="1"/>
          </p:cNvPicPr>
          <p:nvPr/>
        </p:nvPicPr>
        <p:blipFill>
          <a:blip r:embed="rId5"/>
          <a:stretch>
            <a:fillRect/>
          </a:stretch>
        </p:blipFill>
        <p:spPr>
          <a:xfrm>
            <a:off x="3829233" y="1011198"/>
            <a:ext cx="2591162" cy="2648320"/>
          </a:xfrm>
          <a:prstGeom prst="rect">
            <a:avLst/>
          </a:prstGeom>
        </p:spPr>
      </p:pic>
      <p:pic>
        <p:nvPicPr>
          <p:cNvPr id="19" name="Picture 18">
            <a:extLst>
              <a:ext uri="{FF2B5EF4-FFF2-40B4-BE49-F238E27FC236}">
                <a16:creationId xmlns:a16="http://schemas.microsoft.com/office/drawing/2014/main" id="{9FC4067D-F0F9-44EE-AAAB-5E0A77D2E3CE}"/>
              </a:ext>
            </a:extLst>
          </p:cNvPr>
          <p:cNvPicPr>
            <a:picLocks noChangeAspect="1"/>
          </p:cNvPicPr>
          <p:nvPr/>
        </p:nvPicPr>
        <p:blipFill>
          <a:blip r:embed="rId6"/>
          <a:stretch>
            <a:fillRect/>
          </a:stretch>
        </p:blipFill>
        <p:spPr>
          <a:xfrm>
            <a:off x="6621527" y="1011198"/>
            <a:ext cx="2572109" cy="2667372"/>
          </a:xfrm>
          <a:prstGeom prst="rect">
            <a:avLst/>
          </a:prstGeom>
        </p:spPr>
      </p:pic>
      <p:pic>
        <p:nvPicPr>
          <p:cNvPr id="21" name="Picture 20">
            <a:extLst>
              <a:ext uri="{FF2B5EF4-FFF2-40B4-BE49-F238E27FC236}">
                <a16:creationId xmlns:a16="http://schemas.microsoft.com/office/drawing/2014/main" id="{8756ABDB-103E-4EF4-8C5D-37CCE5FFB250}"/>
              </a:ext>
            </a:extLst>
          </p:cNvPr>
          <p:cNvPicPr>
            <a:picLocks noChangeAspect="1"/>
          </p:cNvPicPr>
          <p:nvPr/>
        </p:nvPicPr>
        <p:blipFill>
          <a:blip r:embed="rId7"/>
          <a:stretch>
            <a:fillRect/>
          </a:stretch>
        </p:blipFill>
        <p:spPr>
          <a:xfrm>
            <a:off x="3857717" y="3805803"/>
            <a:ext cx="2591162" cy="2667372"/>
          </a:xfrm>
          <a:prstGeom prst="rect">
            <a:avLst/>
          </a:prstGeom>
        </p:spPr>
      </p:pic>
      <p:pic>
        <p:nvPicPr>
          <p:cNvPr id="23" name="Picture 22">
            <a:extLst>
              <a:ext uri="{FF2B5EF4-FFF2-40B4-BE49-F238E27FC236}">
                <a16:creationId xmlns:a16="http://schemas.microsoft.com/office/drawing/2014/main" id="{693B0CD5-A9F5-479F-B48E-27168F12823B}"/>
              </a:ext>
            </a:extLst>
          </p:cNvPr>
          <p:cNvPicPr>
            <a:picLocks noChangeAspect="1"/>
          </p:cNvPicPr>
          <p:nvPr/>
        </p:nvPicPr>
        <p:blipFill>
          <a:blip r:embed="rId8"/>
          <a:stretch>
            <a:fillRect/>
          </a:stretch>
        </p:blipFill>
        <p:spPr>
          <a:xfrm>
            <a:off x="6573895" y="3777190"/>
            <a:ext cx="2619741" cy="2686425"/>
          </a:xfrm>
          <a:prstGeom prst="rect">
            <a:avLst/>
          </a:prstGeom>
        </p:spPr>
      </p:pic>
    </p:spTree>
    <p:extLst>
      <p:ext uri="{BB962C8B-B14F-4D97-AF65-F5344CB8AC3E}">
        <p14:creationId xmlns:p14="http://schemas.microsoft.com/office/powerpoint/2010/main" val="17529142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42" presetClass="path" presetSubtype="0" decel="100000" fill="hold" grpId="1" nodeType="withEffect">
                                  <p:stCondLst>
                                    <p:cond delay="0"/>
                                  </p:stCondLst>
                                  <p:childTnLst>
                                    <p:animMotion origin="layout" path="M 0 3.33333E-6 L 0 0.03842 " pathEditMode="relative" rAng="0" ptsTypes="AA">
                                      <p:cBhvr>
                                        <p:cTn id="11" dur="500" spd="-100000" fill="hold"/>
                                        <p:tgtEl>
                                          <p:spTgt spid="9"/>
                                        </p:tgtEl>
                                        <p:attrNameLst>
                                          <p:attrName>ppt_x</p:attrName>
                                          <p:attrName>ppt_y</p:attrName>
                                        </p:attrNameLst>
                                      </p:cBhvr>
                                      <p:rCtr x="0" y="1921"/>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2C3B-2233-4661-B963-8C1887C6DE6D}"/>
              </a:ext>
            </a:extLst>
          </p:cNvPr>
          <p:cNvSpPr>
            <a:spLocks noGrp="1"/>
          </p:cNvSpPr>
          <p:nvPr>
            <p:ph type="title"/>
          </p:nvPr>
        </p:nvSpPr>
        <p:spPr>
          <a:xfrm>
            <a:off x="809935" y="3152001"/>
            <a:ext cx="11018520" cy="553998"/>
          </a:xfrm>
        </p:spPr>
        <p:txBody>
          <a:bodyPr/>
          <a:lstStyle/>
          <a:p>
            <a:pPr algn="ctr"/>
            <a:r>
              <a:rPr lang="en-US" dirty="0" err="1"/>
              <a:t>ML.Net</a:t>
            </a:r>
            <a:r>
              <a:rPr lang="en-US" dirty="0"/>
              <a:t> Step By Step</a:t>
            </a:r>
          </a:p>
        </p:txBody>
      </p:sp>
    </p:spTree>
    <p:extLst>
      <p:ext uri="{BB962C8B-B14F-4D97-AF65-F5344CB8AC3E}">
        <p14:creationId xmlns:p14="http://schemas.microsoft.com/office/powerpoint/2010/main" val="7065397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54896B-7689-4DB8-8FCF-6201CA29D5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38363" y="315912"/>
            <a:ext cx="8278837" cy="591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8288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B1CEFE-5A49-42A6-924F-159EEC7897B7}"/>
              </a:ext>
            </a:extLst>
          </p:cNvPr>
          <p:cNvSpPr>
            <a:spLocks noGrp="1"/>
          </p:cNvSpPr>
          <p:nvPr>
            <p:ph type="body" sz="quarter" idx="13"/>
          </p:nvPr>
        </p:nvSpPr>
        <p:spPr>
          <a:xfrm>
            <a:off x="156919" y="841249"/>
            <a:ext cx="7059428" cy="7246599"/>
          </a:xfrm>
        </p:spPr>
        <p:txBody>
          <a:bodyPr/>
          <a:lstStyle/>
          <a:p>
            <a:pPr marL="342900" indent="-342900" algn="l">
              <a:buFont typeface="Arial" panose="020B0604020202020204" pitchFamily="34" charset="0"/>
              <a:buChar char="•"/>
            </a:pPr>
            <a:r>
              <a:rPr lang="en-US" sz="2000" dirty="0" err="1">
                <a:highlight>
                  <a:srgbClr val="C0C0C0"/>
                </a:highlight>
              </a:rPr>
              <a:t>MLContext</a:t>
            </a:r>
            <a:r>
              <a:rPr lang="en-US" sz="2000" dirty="0"/>
              <a:t> is the starting point for all ML.NET operations. The </a:t>
            </a:r>
            <a:r>
              <a:rPr lang="en-US" sz="2000" dirty="0" err="1"/>
              <a:t>MLContext</a:t>
            </a:r>
            <a:r>
              <a:rPr lang="en-US" sz="2000" dirty="0"/>
              <a:t> is used for all aspects of creating and consuming an ML.NET model. It is similar conceptually to </a:t>
            </a:r>
            <a:r>
              <a:rPr lang="en-US" sz="2000" dirty="0" err="1"/>
              <a:t>DbContext</a:t>
            </a:r>
            <a:r>
              <a:rPr lang="en-US" sz="2000" dirty="0"/>
              <a:t> in Entity Framework</a:t>
            </a:r>
          </a:p>
          <a:p>
            <a:pPr marL="342900" indent="-342900" algn="l">
              <a:buFont typeface="Arial" panose="020B0604020202020204" pitchFamily="34" charset="0"/>
              <a:buChar char="•"/>
            </a:pPr>
            <a:r>
              <a:rPr lang="en-US" sz="2000" dirty="0"/>
              <a:t>Once you have an instance of an </a:t>
            </a:r>
            <a:r>
              <a:rPr lang="en-US" sz="2000" dirty="0" err="1"/>
              <a:t>MLContext</a:t>
            </a:r>
            <a:r>
              <a:rPr lang="en-US" sz="2000" dirty="0"/>
              <a:t> , you can load and transform data, choose the best algorithm for your machine learning task, train your model. Once trained, you can test your model for accuracy, save it to disk, and use it to make predictions. </a:t>
            </a:r>
            <a:r>
              <a:rPr lang="en-US" sz="2000" b="1" dirty="0"/>
              <a:t>An </a:t>
            </a:r>
            <a:r>
              <a:rPr lang="en-US" sz="2000" b="1" dirty="0" err="1"/>
              <a:t>MLContext</a:t>
            </a:r>
            <a:r>
              <a:rPr lang="en-US" sz="2000" b="1" dirty="0"/>
              <a:t> can be initialized from an model that was previously saved to disk.</a:t>
            </a:r>
          </a:p>
          <a:p>
            <a:pPr algn="l"/>
            <a:endParaRPr lang="en-US" sz="2000" dirty="0"/>
          </a:p>
          <a:p>
            <a:pPr algn="l"/>
            <a:endParaRPr lang="en-US" sz="2000" dirty="0"/>
          </a:p>
          <a:p>
            <a:pPr algn="l"/>
            <a:endParaRPr lang="en-US" sz="2000" dirty="0"/>
          </a:p>
          <a:p>
            <a:pPr algn="l"/>
            <a:endParaRPr lang="en-US" sz="2000" dirty="0"/>
          </a:p>
          <a:p>
            <a:pPr algn="l"/>
            <a:endParaRPr lang="en-US" sz="2000" dirty="0"/>
          </a:p>
        </p:txBody>
      </p:sp>
      <p:sp>
        <p:nvSpPr>
          <p:cNvPr id="2" name="Title 1">
            <a:extLst>
              <a:ext uri="{FF2B5EF4-FFF2-40B4-BE49-F238E27FC236}">
                <a16:creationId xmlns:a16="http://schemas.microsoft.com/office/drawing/2014/main" id="{E84C6C63-3CA6-4F6E-AB11-23326DB5A09E}"/>
              </a:ext>
            </a:extLst>
          </p:cNvPr>
          <p:cNvSpPr>
            <a:spLocks noGrp="1"/>
          </p:cNvSpPr>
          <p:nvPr>
            <p:ph type="title"/>
          </p:nvPr>
        </p:nvSpPr>
        <p:spPr>
          <a:xfrm>
            <a:off x="423163" y="350750"/>
            <a:ext cx="11018520" cy="553998"/>
          </a:xfrm>
        </p:spPr>
        <p:txBody>
          <a:bodyPr/>
          <a:lstStyle/>
          <a:p>
            <a:r>
              <a:rPr lang="en-US" dirty="0"/>
              <a:t>Create ML Context</a:t>
            </a:r>
          </a:p>
        </p:txBody>
      </p:sp>
      <p:pic>
        <p:nvPicPr>
          <p:cNvPr id="9" name="Content Placeholder 8">
            <a:extLst>
              <a:ext uri="{FF2B5EF4-FFF2-40B4-BE49-F238E27FC236}">
                <a16:creationId xmlns:a16="http://schemas.microsoft.com/office/drawing/2014/main" id="{E69E64EA-6D2D-4D95-B64A-9721502887A8}"/>
              </a:ext>
            </a:extLst>
          </p:cNvPr>
          <p:cNvPicPr>
            <a:picLocks noGrp="1" noChangeAspect="1"/>
          </p:cNvPicPr>
          <p:nvPr>
            <p:ph sz="quarter" idx="36"/>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7683499" y="841248"/>
            <a:ext cx="4351581" cy="5005554"/>
          </a:xfrm>
          <a:prstGeom prst="rect">
            <a:avLst/>
          </a:prstGeom>
          <a:solidFill>
            <a:srgbClr val="FFFFFF">
              <a:shade val="85000"/>
            </a:srgbClr>
          </a:solidFill>
          <a:ln w="190500" cap="rnd" cmpd="dbl">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83953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19DB-F56E-4DC2-8F95-A10457331A5C}"/>
              </a:ext>
            </a:extLst>
          </p:cNvPr>
          <p:cNvSpPr>
            <a:spLocks noGrp="1"/>
          </p:cNvSpPr>
          <p:nvPr>
            <p:ph type="title"/>
          </p:nvPr>
        </p:nvSpPr>
        <p:spPr>
          <a:xfrm>
            <a:off x="586740" y="3429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3C4B1362-7666-4DDC-90E7-942D674249B8}"/>
              </a:ext>
            </a:extLst>
          </p:cNvPr>
          <p:cNvSpPr>
            <a:spLocks noGrp="1"/>
          </p:cNvSpPr>
          <p:nvPr>
            <p:ph type="body" sz="quarter" idx="10"/>
          </p:nvPr>
        </p:nvSpPr>
        <p:spPr>
          <a:xfrm>
            <a:off x="541784" y="821353"/>
            <a:ext cx="11018520" cy="5541347"/>
          </a:xfrm>
        </p:spPr>
        <p:txBody>
          <a:bodyPr/>
          <a:lstStyle/>
          <a:p>
            <a:pPr marL="342900" indent="-342900">
              <a:buFont typeface="Arial" panose="020B0604020202020204" pitchFamily="34" charset="0"/>
              <a:buChar char="•"/>
            </a:pPr>
            <a:r>
              <a:rPr lang="en-US" sz="2000" dirty="0"/>
              <a:t>Machine learning uses known data (e.g. training data) to find patterns in order to make predictions on new, unknown data.</a:t>
            </a:r>
          </a:p>
          <a:p>
            <a:pPr marL="342900" indent="-342900">
              <a:buFont typeface="Arial" panose="020B0604020202020204" pitchFamily="34" charset="0"/>
              <a:buChar char="•"/>
            </a:pPr>
            <a:r>
              <a:rPr lang="en-US" sz="2000" dirty="0"/>
              <a:t>The inputs for machine learning are called </a:t>
            </a:r>
            <a:r>
              <a:rPr lang="en-US" sz="2000" b="1" dirty="0"/>
              <a:t>Features</a:t>
            </a:r>
            <a:r>
              <a:rPr lang="en-US" sz="2000" dirty="0"/>
              <a:t>, which are the attributes used to make predictions. The output of machine learning is called the </a:t>
            </a:r>
            <a:r>
              <a:rPr lang="en-US" sz="2000" b="1" dirty="0"/>
              <a:t>Label</a:t>
            </a:r>
            <a:r>
              <a:rPr lang="en-US" sz="2000" dirty="0"/>
              <a:t>, which is the actual prediction.</a:t>
            </a:r>
          </a:p>
          <a:p>
            <a:pPr marL="342900" indent="-342900">
              <a:buFont typeface="Arial" panose="020B0604020202020204" pitchFamily="34" charset="0"/>
              <a:buChar char="•"/>
            </a:pPr>
            <a:r>
              <a:rPr lang="en-US" sz="2000" dirty="0"/>
              <a:t>Data in ML.NET is represented as an </a:t>
            </a:r>
            <a:r>
              <a:rPr lang="en-US" sz="2000" u="sng" dirty="0" err="1">
                <a:hlinkClick r:id="rId2"/>
              </a:rPr>
              <a:t>IDataView</a:t>
            </a:r>
            <a:r>
              <a:rPr lang="en-US" sz="2000" dirty="0"/>
              <a:t>, which is a flexible, efficient way of describing tabular data (e.g. rows and columns). </a:t>
            </a:r>
            <a:r>
              <a:rPr lang="en-US" sz="2000" dirty="0" err="1"/>
              <a:t>IDataView</a:t>
            </a:r>
            <a:r>
              <a:rPr lang="en-US" sz="2000" dirty="0"/>
              <a:t> objects can contain numbers, text, </a:t>
            </a:r>
            <a:r>
              <a:rPr lang="en-US" sz="2000" dirty="0" err="1"/>
              <a:t>booleans</a:t>
            </a:r>
            <a:r>
              <a:rPr lang="en-US" sz="2000" dirty="0"/>
              <a:t>, vectors, and more. You can load data from files or from real-time streaming sources to an </a:t>
            </a:r>
            <a:r>
              <a:rPr lang="en-US" sz="2000" dirty="0" err="1"/>
              <a:t>IDataView</a:t>
            </a:r>
            <a:r>
              <a:rPr lang="en-US" sz="2000" dirty="0"/>
              <a:t>.</a:t>
            </a:r>
          </a:p>
          <a:p>
            <a:pPr marL="342900" indent="-342900">
              <a:buFont typeface="Arial" panose="020B0604020202020204" pitchFamily="34" charset="0"/>
              <a:buChar char="•"/>
            </a:pPr>
            <a:r>
              <a:rPr lang="en-US" sz="2000" dirty="0" err="1"/>
              <a:t>LoadFromTextFile</a:t>
            </a:r>
            <a:r>
              <a:rPr lang="en-US" sz="2000" dirty="0"/>
              <a:t> allows you to load data from TXT, CSV, TSV, and other file formats.</a:t>
            </a:r>
          </a:p>
          <a:p>
            <a:pPr marL="342900" indent="-342900">
              <a:buFont typeface="Arial" panose="020B0604020202020204" pitchFamily="34" charset="0"/>
              <a:buChar char="•"/>
            </a:pPr>
            <a:endParaRPr lang="en-US" sz="2000" dirty="0"/>
          </a:p>
          <a:p>
            <a:r>
              <a:rPr lang="en-US" sz="2000" dirty="0">
                <a:solidFill>
                  <a:schemeClr val="accent1">
                    <a:lumMod val="75000"/>
                  </a:schemeClr>
                </a:solidFill>
              </a:rPr>
              <a:t>	</a:t>
            </a:r>
          </a:p>
          <a:p>
            <a:pPr marL="342900" indent="-342900">
              <a:buFont typeface="Arial" panose="020B0604020202020204" pitchFamily="34" charset="0"/>
              <a:buChar char="•"/>
            </a:pPr>
            <a:r>
              <a:rPr lang="en-US" sz="2000" dirty="0" err="1"/>
              <a:t>LoadFromEnumerable</a:t>
            </a:r>
            <a:r>
              <a:rPr lang="en-US" sz="2000" dirty="0"/>
              <a:t> enables loading from in-memory collections, JSON/XML, relational and non-relational databases (e.g. SQL, </a:t>
            </a:r>
            <a:r>
              <a:rPr lang="en-US" sz="2000" dirty="0" err="1"/>
              <a:t>CosmosDB</a:t>
            </a:r>
            <a:r>
              <a:rPr lang="en-US" sz="2000" dirty="0"/>
              <a:t>, MongoDB), and many other data sources.</a:t>
            </a:r>
          </a:p>
          <a:p>
            <a:endParaRPr lang="en-US" sz="2000" dirty="0">
              <a:solidFill>
                <a:schemeClr val="accent1">
                  <a:lumMod val="75000"/>
                </a:schemeClr>
              </a:solidFill>
            </a:endParaRPr>
          </a:p>
          <a:p>
            <a:endParaRPr lang="en-US" sz="2000" dirty="0"/>
          </a:p>
        </p:txBody>
      </p:sp>
      <p:sp>
        <p:nvSpPr>
          <p:cNvPr id="4" name="TextBox 3">
            <a:extLst>
              <a:ext uri="{FF2B5EF4-FFF2-40B4-BE49-F238E27FC236}">
                <a16:creationId xmlns:a16="http://schemas.microsoft.com/office/drawing/2014/main" id="{3BE557F2-108F-4F8C-8933-5952A72FA072}"/>
              </a:ext>
            </a:extLst>
          </p:cNvPr>
          <p:cNvSpPr txBox="1"/>
          <p:nvPr/>
        </p:nvSpPr>
        <p:spPr>
          <a:xfrm>
            <a:off x="631697" y="3734127"/>
            <a:ext cx="10928608" cy="87564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60000"/>
                    <a:lumOff val="40000"/>
                  </a:schemeClr>
                </a:solidFill>
              </a:rPr>
              <a:t>              </a:t>
            </a:r>
            <a:r>
              <a:rPr lang="en-US" sz="2000" dirty="0" err="1">
                <a:solidFill>
                  <a:schemeClr val="accent1">
                    <a:lumMod val="75000"/>
                  </a:schemeClr>
                </a:solidFill>
              </a:rPr>
              <a:t>IDataView</a:t>
            </a:r>
            <a:r>
              <a:rPr lang="en-US" sz="2000" dirty="0">
                <a:solidFill>
                  <a:schemeClr val="accent1">
                    <a:lumMod val="75000"/>
                  </a:schemeClr>
                </a:solidFill>
              </a:rPr>
              <a:t> </a:t>
            </a:r>
            <a:r>
              <a:rPr lang="en-US" sz="2000" dirty="0" err="1">
                <a:solidFill>
                  <a:schemeClr val="accent1">
                    <a:lumMod val="75000"/>
                  </a:schemeClr>
                </a:solidFill>
              </a:rPr>
              <a:t>trainingData</a:t>
            </a:r>
            <a:r>
              <a:rPr lang="en-US" sz="2000" dirty="0">
                <a:solidFill>
                  <a:schemeClr val="accent1">
                    <a:lumMod val="75000"/>
                  </a:schemeClr>
                </a:solidFill>
              </a:rPr>
              <a:t> = </a:t>
            </a:r>
            <a:r>
              <a:rPr lang="en-US" sz="2000" dirty="0" err="1">
                <a:solidFill>
                  <a:schemeClr val="accent1">
                    <a:lumMod val="75000"/>
                  </a:schemeClr>
                </a:solidFill>
              </a:rPr>
              <a:t>mlContext.Data</a:t>
            </a:r>
            <a:r>
              <a:rPr lang="en-US" sz="2000" dirty="0">
                <a:solidFill>
                  <a:schemeClr val="accent1">
                    <a:lumMod val="75000"/>
                  </a:schemeClr>
                </a:solidFill>
              </a:rPr>
              <a:t> .</a:t>
            </a:r>
            <a:r>
              <a:rPr lang="en-US" sz="2000" dirty="0" err="1">
                <a:solidFill>
                  <a:schemeClr val="accent1">
                    <a:lumMod val="75000"/>
                  </a:schemeClr>
                </a:solidFill>
              </a:rPr>
              <a:t>LoadFromTextFile</a:t>
            </a:r>
            <a:r>
              <a:rPr lang="en-US" sz="2000" dirty="0">
                <a:solidFill>
                  <a:schemeClr val="accent1">
                    <a:lumMod val="75000"/>
                  </a:schemeClr>
                </a:solidFill>
              </a:rPr>
              <a:t>&lt;</a:t>
            </a:r>
            <a:r>
              <a:rPr lang="en-US" sz="2000" dirty="0" err="1">
                <a:solidFill>
                  <a:schemeClr val="accent1">
                    <a:lumMod val="75000"/>
                  </a:schemeClr>
                </a:solidFill>
              </a:rPr>
              <a:t>SentimentInput</a:t>
            </a:r>
            <a:r>
              <a:rPr lang="en-US" sz="2000" dirty="0">
                <a:solidFill>
                  <a:schemeClr val="accent1">
                    <a:lumMod val="75000"/>
                  </a:schemeClr>
                </a:solidFill>
              </a:rPr>
              <a:t>&gt;(</a:t>
            </a:r>
            <a:r>
              <a:rPr lang="en-US" sz="2000" dirty="0" err="1">
                <a:solidFill>
                  <a:schemeClr val="accent1">
                    <a:lumMod val="75000"/>
                  </a:schemeClr>
                </a:solidFill>
              </a:rPr>
              <a:t>dataPath</a:t>
            </a:r>
            <a:r>
              <a:rPr lang="en-US" sz="2000" dirty="0">
                <a:solidFill>
                  <a:schemeClr val="accent1">
                    <a:lumMod val="75000"/>
                  </a:schemeClr>
                </a:solidFill>
              </a:rPr>
              <a:t>, 	</a:t>
            </a:r>
            <a:r>
              <a:rPr lang="en-US" sz="2000" dirty="0" err="1">
                <a:solidFill>
                  <a:schemeClr val="accent1">
                    <a:lumMod val="75000"/>
                  </a:schemeClr>
                </a:solidFill>
              </a:rPr>
              <a:t>separatorChar</a:t>
            </a:r>
            <a:r>
              <a:rPr lang="en-US" sz="2000" dirty="0">
                <a:solidFill>
                  <a:schemeClr val="accent1">
                    <a:lumMod val="75000"/>
                  </a:schemeClr>
                </a:solidFill>
              </a:rPr>
              <a:t>: ',', </a:t>
            </a:r>
            <a:r>
              <a:rPr lang="en-US" sz="2000" dirty="0" err="1">
                <a:solidFill>
                  <a:schemeClr val="accent1">
                    <a:lumMod val="75000"/>
                  </a:schemeClr>
                </a:solidFill>
              </a:rPr>
              <a:t>hasHeader</a:t>
            </a:r>
            <a:r>
              <a:rPr lang="en-US" sz="2000" dirty="0">
                <a:solidFill>
                  <a:schemeClr val="accent1">
                    <a:lumMod val="75000"/>
                  </a:schemeClr>
                </a:solidFill>
              </a:rPr>
              <a:t>: true)</a:t>
            </a:r>
          </a:p>
          <a:p>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854251F5-88E5-4C6E-9FA7-3BD29D623F57}"/>
              </a:ext>
            </a:extLst>
          </p:cNvPr>
          <p:cNvSpPr txBox="1"/>
          <p:nvPr/>
        </p:nvSpPr>
        <p:spPr>
          <a:xfrm>
            <a:off x="496828" y="5449282"/>
            <a:ext cx="10928608" cy="87564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60000"/>
                    <a:lumOff val="40000"/>
                  </a:schemeClr>
                </a:solidFill>
              </a:rPr>
              <a:t>              </a:t>
            </a:r>
            <a:r>
              <a:rPr lang="en-US" sz="2000" dirty="0">
                <a:solidFill>
                  <a:schemeClr val="accent1">
                    <a:lumMod val="75000"/>
                  </a:schemeClr>
                </a:solidFill>
              </a:rPr>
              <a:t> </a:t>
            </a:r>
            <a:r>
              <a:rPr lang="en-US" sz="2000" dirty="0" err="1">
                <a:solidFill>
                  <a:schemeClr val="accent1">
                    <a:lumMod val="75000"/>
                  </a:schemeClr>
                </a:solidFill>
              </a:rPr>
              <a:t>IDataView</a:t>
            </a:r>
            <a:r>
              <a:rPr lang="en-US" sz="2000" dirty="0">
                <a:solidFill>
                  <a:schemeClr val="accent1">
                    <a:lumMod val="75000"/>
                  </a:schemeClr>
                </a:solidFill>
              </a:rPr>
              <a:t> </a:t>
            </a:r>
            <a:r>
              <a:rPr lang="en-US" sz="2000" dirty="0" err="1">
                <a:solidFill>
                  <a:schemeClr val="accent1">
                    <a:lumMod val="75000"/>
                  </a:schemeClr>
                </a:solidFill>
              </a:rPr>
              <a:t>trainingData</a:t>
            </a:r>
            <a:r>
              <a:rPr lang="en-US" sz="2000" dirty="0">
                <a:solidFill>
                  <a:schemeClr val="accent1">
                    <a:lumMod val="75000"/>
                  </a:schemeClr>
                </a:solidFill>
              </a:rPr>
              <a:t> = </a:t>
            </a:r>
            <a:r>
              <a:rPr lang="en-US" sz="2000" dirty="0" err="1">
                <a:solidFill>
                  <a:schemeClr val="accent1">
                    <a:lumMod val="75000"/>
                  </a:schemeClr>
                </a:solidFill>
              </a:rPr>
              <a:t>mlContext.Data</a:t>
            </a:r>
            <a:r>
              <a:rPr lang="en-US" sz="2000" dirty="0">
                <a:solidFill>
                  <a:schemeClr val="accent1">
                    <a:lumMod val="75000"/>
                  </a:schemeClr>
                </a:solidFill>
              </a:rPr>
              <a:t> .      				 	</a:t>
            </a:r>
            <a:r>
              <a:rPr lang="en-US" sz="2000" dirty="0" err="1">
                <a:solidFill>
                  <a:schemeClr val="accent1">
                    <a:lumMod val="75000"/>
                  </a:schemeClr>
                </a:solidFill>
              </a:rPr>
              <a:t>LoadFromEnumerable</a:t>
            </a:r>
            <a:r>
              <a:rPr lang="en-US" sz="2000" dirty="0">
                <a:solidFill>
                  <a:schemeClr val="accent1">
                    <a:lumMod val="75000"/>
                  </a:schemeClr>
                </a:solidFill>
              </a:rPr>
              <a:t>&lt;</a:t>
            </a:r>
            <a:r>
              <a:rPr lang="en-US" sz="2000" dirty="0" err="1">
                <a:solidFill>
                  <a:schemeClr val="accent1">
                    <a:lumMod val="75000"/>
                  </a:schemeClr>
                </a:solidFill>
              </a:rPr>
              <a:t>SentimentInput</a:t>
            </a:r>
            <a:r>
              <a:rPr lang="en-US" sz="2000" dirty="0">
                <a:solidFill>
                  <a:schemeClr val="accent1">
                    <a:lumMod val="75000"/>
                  </a:schemeClr>
                </a:solidFill>
              </a:rPr>
              <a:t>&gt;(</a:t>
            </a:r>
            <a:r>
              <a:rPr lang="en-US" sz="2000" dirty="0" err="1">
                <a:solidFill>
                  <a:schemeClr val="accent1">
                    <a:lumMod val="75000"/>
                  </a:schemeClr>
                </a:solidFill>
              </a:rPr>
              <a:t>inMemoryCollection</a:t>
            </a:r>
            <a:r>
              <a:rPr lang="en-US" sz="2000" dirty="0">
                <a:solidFill>
                  <a:schemeClr val="accent1">
                    <a:lumMod val="75000"/>
                  </a:schemeClr>
                </a:solidFill>
              </a:rPr>
              <a: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18494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D2FB65-73A2-4A2F-8712-85EA1F441DC8}"/>
              </a:ext>
            </a:extLst>
          </p:cNvPr>
          <p:cNvSpPr>
            <a:spLocks noGrp="1"/>
          </p:cNvSpPr>
          <p:nvPr>
            <p:ph type="title"/>
          </p:nvPr>
        </p:nvSpPr>
        <p:spPr>
          <a:xfrm>
            <a:off x="363283" y="307201"/>
            <a:ext cx="11018520" cy="553998"/>
          </a:xfrm>
        </p:spPr>
        <p:txBody>
          <a:bodyPr/>
          <a:lstStyle/>
          <a:p>
            <a:r>
              <a:rPr lang="en-US" dirty="0"/>
              <a:t>Transform Data</a:t>
            </a:r>
          </a:p>
        </p:txBody>
      </p:sp>
      <p:sp>
        <p:nvSpPr>
          <p:cNvPr id="2" name="Text Placeholder 1">
            <a:extLst>
              <a:ext uri="{FF2B5EF4-FFF2-40B4-BE49-F238E27FC236}">
                <a16:creationId xmlns:a16="http://schemas.microsoft.com/office/drawing/2014/main" id="{9418A50D-F866-4A69-A33E-7BACA8F1F564}"/>
              </a:ext>
            </a:extLst>
          </p:cNvPr>
          <p:cNvSpPr>
            <a:spLocks noGrp="1"/>
          </p:cNvSpPr>
          <p:nvPr>
            <p:ph type="body" sz="quarter" idx="10"/>
          </p:nvPr>
        </p:nvSpPr>
        <p:spPr>
          <a:xfrm>
            <a:off x="363283" y="861199"/>
            <a:ext cx="11465434" cy="5078313"/>
          </a:xfrm>
        </p:spPr>
        <p:txBody>
          <a:bodyPr/>
          <a:lstStyle/>
          <a:p>
            <a:pPr algn="l"/>
            <a:r>
              <a:rPr lang="en-US" sz="2000" dirty="0"/>
              <a:t>In most cases, the data that you have available isn't suitable to be used directly to train a machine learning model. The raw data needs to be pre-processed using data transformations.</a:t>
            </a:r>
          </a:p>
          <a:p>
            <a:pPr algn="l"/>
            <a:r>
              <a:rPr lang="en-US" sz="2000" b="1" dirty="0"/>
              <a:t>Transformers</a:t>
            </a:r>
            <a:r>
              <a:rPr lang="en-US" sz="2000" dirty="0"/>
              <a:t> take data, do some work on it, and return new, transformed data.</a:t>
            </a:r>
          </a:p>
          <a:p>
            <a:pPr algn="l"/>
            <a:endParaRPr lang="en-US" sz="2000" dirty="0"/>
          </a:p>
          <a:p>
            <a:pPr algn="l"/>
            <a:endParaRPr lang="en-US" sz="2000" dirty="0"/>
          </a:p>
          <a:p>
            <a:pPr algn="l"/>
            <a:endParaRPr lang="en-US" sz="2000" dirty="0"/>
          </a:p>
          <a:p>
            <a:pPr algn="l"/>
            <a:endParaRPr lang="en-US" sz="2000" dirty="0"/>
          </a:p>
          <a:p>
            <a:pPr algn="l"/>
            <a:endParaRPr lang="en-US" sz="2000" dirty="0"/>
          </a:p>
          <a:p>
            <a:pPr algn="l"/>
            <a:r>
              <a:rPr lang="en-US" sz="2000" dirty="0"/>
              <a:t>There are built-in set of data transforms for replacing missing values, data conversion, </a:t>
            </a:r>
            <a:r>
              <a:rPr lang="en-US" sz="2000" dirty="0" err="1"/>
              <a:t>featurizing</a:t>
            </a:r>
            <a:r>
              <a:rPr lang="en-US" sz="2000" dirty="0"/>
              <a:t> text, and more.         </a:t>
            </a:r>
            <a:endParaRPr lang="en-US" sz="2000" dirty="0">
              <a:solidFill>
                <a:schemeClr val="accent1">
                  <a:lumMod val="60000"/>
                  <a:lumOff val="40000"/>
                </a:schemeClr>
              </a:solidFill>
            </a:endParaRPr>
          </a:p>
          <a:p>
            <a:r>
              <a:rPr lang="en-US" sz="2000" dirty="0">
                <a:solidFill>
                  <a:schemeClr val="accent1">
                    <a:lumMod val="60000"/>
                    <a:lumOff val="40000"/>
                  </a:schemeClr>
                </a:solidFill>
              </a:rPr>
              <a:t>                        		</a:t>
            </a:r>
            <a:endParaRPr lang="en-US" sz="2000" dirty="0"/>
          </a:p>
          <a:p>
            <a:pPr algn="l"/>
            <a:r>
              <a:rPr lang="en-US" sz="2000" dirty="0">
                <a:solidFill>
                  <a:schemeClr val="accent1">
                    <a:lumMod val="75000"/>
                  </a:schemeClr>
                </a:solidFill>
              </a:rPr>
              <a:t>		</a:t>
            </a:r>
            <a:endParaRPr lang="en-US" dirty="0"/>
          </a:p>
        </p:txBody>
      </p:sp>
      <p:pic>
        <p:nvPicPr>
          <p:cNvPr id="6" name="Content Placeholder 5">
            <a:extLst>
              <a:ext uri="{FF2B5EF4-FFF2-40B4-BE49-F238E27FC236}">
                <a16:creationId xmlns:a16="http://schemas.microsoft.com/office/drawing/2014/main" id="{072B70AE-5578-41F6-A7C3-FAC2D43B952E}"/>
              </a:ext>
            </a:extLst>
          </p:cNvPr>
          <p:cNvPicPr>
            <a:picLocks noGrp="1" noChangeAspect="1"/>
          </p:cNvPicPr>
          <p:nvPr>
            <p:ph sz="quarter" idx="4294967295"/>
          </p:nvPr>
        </p:nvPicPr>
        <p:blipFill>
          <a:blip r:embed="rId2"/>
          <a:stretch>
            <a:fillRect/>
          </a:stretch>
        </p:blipFill>
        <p:spPr>
          <a:xfrm>
            <a:off x="899097" y="2062161"/>
            <a:ext cx="8060499" cy="2014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1870857-D0A8-4290-96D5-E2C9C1DD6FAE}"/>
              </a:ext>
            </a:extLst>
          </p:cNvPr>
          <p:cNvSpPr txBox="1"/>
          <p:nvPr/>
        </p:nvSpPr>
        <p:spPr>
          <a:xfrm>
            <a:off x="631696" y="5045938"/>
            <a:ext cx="10928608" cy="114531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60000"/>
                    <a:lumOff val="40000"/>
                  </a:schemeClr>
                </a:solidFill>
              </a:rPr>
              <a:t>              </a:t>
            </a:r>
            <a:r>
              <a:rPr lang="en-US" sz="2000" dirty="0">
                <a:solidFill>
                  <a:schemeClr val="accent1">
                    <a:lumMod val="75000"/>
                  </a:schemeClr>
                </a:solidFill>
              </a:rPr>
              <a:t> // Convert sentiment text into numeric features</a:t>
            </a:r>
          </a:p>
          <a:p>
            <a:r>
              <a:rPr lang="en-US" sz="2000" dirty="0">
                <a:solidFill>
                  <a:schemeClr val="accent1">
                    <a:lumMod val="75000"/>
                  </a:schemeClr>
                </a:solidFill>
              </a:rPr>
              <a:t> 	</a:t>
            </a:r>
            <a:r>
              <a:rPr lang="en-US" sz="2000" dirty="0" err="1">
                <a:solidFill>
                  <a:schemeClr val="accent1">
                    <a:lumMod val="75000"/>
                  </a:schemeClr>
                </a:solidFill>
              </a:rPr>
              <a:t>IEstimator</a:t>
            </a:r>
            <a:r>
              <a:rPr lang="en-US" sz="2000" dirty="0">
                <a:solidFill>
                  <a:schemeClr val="accent1">
                    <a:lumMod val="75000"/>
                  </a:schemeClr>
                </a:solidFill>
              </a:rPr>
              <a:t>&lt;</a:t>
            </a:r>
            <a:r>
              <a:rPr lang="en-US" sz="2000" dirty="0" err="1">
                <a:solidFill>
                  <a:schemeClr val="accent1">
                    <a:lumMod val="75000"/>
                  </a:schemeClr>
                </a:solidFill>
              </a:rPr>
              <a:t>ITransformer</a:t>
            </a:r>
            <a:r>
              <a:rPr lang="en-US" sz="2000" dirty="0">
                <a:solidFill>
                  <a:schemeClr val="accent1">
                    <a:lumMod val="75000"/>
                  </a:schemeClr>
                </a:solidFill>
              </a:rPr>
              <a:t>&gt; </a:t>
            </a:r>
            <a:r>
              <a:rPr lang="en-US" sz="2000" dirty="0" err="1">
                <a:solidFill>
                  <a:schemeClr val="accent1">
                    <a:lumMod val="75000"/>
                  </a:schemeClr>
                </a:solidFill>
              </a:rPr>
              <a:t>dataTransformPipelinemlContext.Transforms.Text</a:t>
            </a:r>
            <a:r>
              <a:rPr lang="en-US" sz="2000" dirty="0">
                <a:solidFill>
                  <a:schemeClr val="accent1">
                    <a:lumMod val="75000"/>
                  </a:schemeClr>
                </a:solidFill>
              </a:rPr>
              <a:t> 	 	.</a:t>
            </a:r>
            <a:r>
              <a:rPr lang="en-US" sz="2000" dirty="0" err="1">
                <a:solidFill>
                  <a:schemeClr val="accent1">
                    <a:lumMod val="75000"/>
                  </a:schemeClr>
                </a:solidFill>
              </a:rPr>
              <a:t>FeaturizeText</a:t>
            </a:r>
            <a:r>
              <a:rPr lang="en-US" sz="2000" dirty="0">
                <a:solidFill>
                  <a:schemeClr val="accent1">
                    <a:lumMod val="75000"/>
                  </a:schemeClr>
                </a:solidFill>
              </a:rPr>
              <a:t>("Features", "</a:t>
            </a:r>
            <a:r>
              <a:rPr lang="en-US" sz="2000" dirty="0" err="1">
                <a:solidFill>
                  <a:schemeClr val="accent1">
                    <a:lumMod val="75000"/>
                  </a:schemeClr>
                </a:solidFill>
              </a:rPr>
              <a:t>SentimentText</a:t>
            </a:r>
            <a:r>
              <a:rPr lang="en-US" sz="2000" dirty="0">
                <a:solidFill>
                  <a:schemeClr val="accent1">
                    <a:lumMod val="75000"/>
                  </a:schemeClr>
                </a:solidFill>
              </a:rPr>
              <a:t>");</a:t>
            </a:r>
          </a:p>
          <a:p>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757905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230E-9430-4506-BB34-27CBBD875963}"/>
              </a:ext>
            </a:extLst>
          </p:cNvPr>
          <p:cNvSpPr>
            <a:spLocks noGrp="1"/>
          </p:cNvSpPr>
          <p:nvPr>
            <p:ph type="title"/>
          </p:nvPr>
        </p:nvSpPr>
        <p:spPr/>
        <p:txBody>
          <a:bodyPr/>
          <a:lstStyle/>
          <a:p>
            <a:r>
              <a:rPr lang="en-US" dirty="0"/>
              <a:t>Choose Algorithm</a:t>
            </a:r>
          </a:p>
        </p:txBody>
      </p:sp>
      <p:sp>
        <p:nvSpPr>
          <p:cNvPr id="3" name="Text Placeholder 2">
            <a:extLst>
              <a:ext uri="{FF2B5EF4-FFF2-40B4-BE49-F238E27FC236}">
                <a16:creationId xmlns:a16="http://schemas.microsoft.com/office/drawing/2014/main" id="{02C79E80-E84B-4D5F-B9B4-C2DB02DF07C0}"/>
              </a:ext>
            </a:extLst>
          </p:cNvPr>
          <p:cNvSpPr>
            <a:spLocks noGrp="1"/>
          </p:cNvSpPr>
          <p:nvPr>
            <p:ph type="body" sz="quarter" idx="10"/>
          </p:nvPr>
        </p:nvSpPr>
        <p:spPr>
          <a:xfrm>
            <a:off x="585217" y="1011198"/>
            <a:ext cx="11466574" cy="4308872"/>
          </a:xfrm>
        </p:spPr>
        <p:txBody>
          <a:bodyPr/>
          <a:lstStyle/>
          <a:p>
            <a:r>
              <a:rPr lang="en-US" sz="2000" dirty="0"/>
              <a:t>When using machine learning and ML.NET, you must choose a machine learning task that goes along with your scenario. ML.NET offers over 30 algorithms (or </a:t>
            </a:r>
            <a:r>
              <a:rPr lang="en-US" sz="2000" b="1" dirty="0"/>
              <a:t>trainers</a:t>
            </a:r>
            <a:r>
              <a:rPr lang="en-US" sz="2000" dirty="0"/>
              <a:t>) for a variety of ML tasks: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solidFill>
                <a:schemeClr val="accent1">
                  <a:lumMod val="75000"/>
                </a:schemeClr>
              </a:solidFill>
            </a:endParaRPr>
          </a:p>
          <a:p>
            <a:pPr algn="ctr"/>
            <a:r>
              <a:rPr lang="en-US" sz="2000" dirty="0">
                <a:solidFill>
                  <a:schemeClr val="accent1">
                    <a:lumMod val="75000"/>
                  </a:schemeClr>
                </a:solidFill>
              </a:rPr>
              <a:t>		</a:t>
            </a:r>
            <a:endParaRPr lang="en-US" sz="2000"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3973976F-5FEF-42D8-B188-F2801939C9BC}"/>
              </a:ext>
            </a:extLst>
          </p:cNvPr>
          <p:cNvPicPr>
            <a:picLocks noChangeAspect="1"/>
          </p:cNvPicPr>
          <p:nvPr/>
        </p:nvPicPr>
        <p:blipFill>
          <a:blip r:embed="rId2"/>
          <a:stretch>
            <a:fillRect/>
          </a:stretch>
        </p:blipFill>
        <p:spPr>
          <a:xfrm>
            <a:off x="1964626" y="1811631"/>
            <a:ext cx="7040689" cy="2757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0F836DC-DF58-4449-97D6-F46EFD109D57}"/>
              </a:ext>
            </a:extLst>
          </p:cNvPr>
          <p:cNvSpPr txBox="1"/>
          <p:nvPr/>
        </p:nvSpPr>
        <p:spPr>
          <a:xfrm>
            <a:off x="585217" y="4858405"/>
            <a:ext cx="11225783" cy="128016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91440" rIns="0" bIns="0" rtlCol="0">
            <a:noAutofit/>
          </a:bodyPr>
          <a:lstStyle/>
          <a:p>
            <a:r>
              <a:rPr lang="en-US" sz="2000" dirty="0">
                <a:solidFill>
                  <a:schemeClr val="accent1">
                    <a:lumMod val="75000"/>
                  </a:schemeClr>
                </a:solidFill>
              </a:rPr>
              <a:t>              </a:t>
            </a:r>
            <a:r>
              <a:rPr lang="en-US" sz="2000" dirty="0" err="1">
                <a:solidFill>
                  <a:schemeClr val="accent1">
                    <a:lumMod val="75000"/>
                  </a:schemeClr>
                </a:solidFill>
              </a:rPr>
              <a:t>IEstimator</a:t>
            </a:r>
            <a:r>
              <a:rPr lang="en-US" sz="2000" dirty="0">
                <a:solidFill>
                  <a:schemeClr val="accent1">
                    <a:lumMod val="75000"/>
                  </a:schemeClr>
                </a:solidFill>
              </a:rPr>
              <a:t>&lt;</a:t>
            </a:r>
            <a:r>
              <a:rPr lang="en-US" sz="2000" dirty="0" err="1">
                <a:solidFill>
                  <a:schemeClr val="accent1">
                    <a:lumMod val="75000"/>
                  </a:schemeClr>
                </a:solidFill>
              </a:rPr>
              <a:t>ITransformer</a:t>
            </a:r>
            <a:r>
              <a:rPr lang="en-US" sz="2000" dirty="0">
                <a:solidFill>
                  <a:schemeClr val="accent1">
                    <a:lumMod val="75000"/>
                  </a:schemeClr>
                </a:solidFill>
              </a:rPr>
              <a:t>&gt; trainer = </a:t>
            </a:r>
            <a:r>
              <a:rPr lang="en-US" sz="2000" dirty="0" err="1">
                <a:solidFill>
                  <a:schemeClr val="accent1">
                    <a:lumMod val="75000"/>
                  </a:schemeClr>
                </a:solidFill>
              </a:rPr>
              <a:t>mlContext.BinaryClassification.Trainers</a:t>
            </a:r>
            <a:r>
              <a:rPr lang="en-US" sz="2000" dirty="0">
                <a:solidFill>
                  <a:schemeClr val="accent1">
                    <a:lumMod val="75000"/>
                  </a:schemeClr>
                </a:solidFill>
              </a:rPr>
              <a:t> 			.</a:t>
            </a:r>
            <a:r>
              <a:rPr lang="en-US" sz="2000" dirty="0" err="1">
                <a:solidFill>
                  <a:schemeClr val="accent1">
                    <a:lumMod val="75000"/>
                  </a:schemeClr>
                </a:solidFill>
              </a:rPr>
              <a:t>AveragedPerceptron</a:t>
            </a:r>
            <a:r>
              <a:rPr lang="en-US" sz="2000" dirty="0">
                <a:solidFill>
                  <a:schemeClr val="accent1">
                    <a:lumMod val="75000"/>
                  </a:schemeClr>
                </a:solidFill>
              </a:rPr>
              <a:t>(</a:t>
            </a:r>
            <a:r>
              <a:rPr lang="en-US" sz="2000" dirty="0" err="1">
                <a:solidFill>
                  <a:schemeClr val="accent1">
                    <a:lumMod val="75000"/>
                  </a:schemeClr>
                </a:solidFill>
              </a:rPr>
              <a:t>labelColumnName</a:t>
            </a:r>
            <a:r>
              <a:rPr lang="en-US" sz="2000" dirty="0">
                <a:solidFill>
                  <a:schemeClr val="accent1">
                    <a:lumMod val="75000"/>
                  </a:schemeClr>
                </a:solidFill>
              </a:rPr>
              <a:t>: "Sentiment", </a:t>
            </a:r>
            <a:r>
              <a:rPr lang="en-US" sz="2000" dirty="0" err="1">
                <a:solidFill>
                  <a:schemeClr val="accent1">
                    <a:lumMod val="75000"/>
                  </a:schemeClr>
                </a:solidFill>
              </a:rPr>
              <a:t>featureColumnName</a:t>
            </a:r>
            <a:r>
              <a:rPr lang="en-US" sz="2000" dirty="0">
                <a:solidFill>
                  <a:schemeClr val="accent1">
                    <a:lumMod val="75000"/>
                  </a:schemeClr>
                </a:solidFill>
              </a:rPr>
              <a:t>: "Features")); 		</a:t>
            </a:r>
            <a:r>
              <a:rPr lang="en-US" sz="2000" dirty="0" err="1">
                <a:solidFill>
                  <a:schemeClr val="accent1">
                    <a:lumMod val="75000"/>
                  </a:schemeClr>
                </a:solidFill>
              </a:rPr>
              <a:t>IEstimator</a:t>
            </a:r>
            <a:r>
              <a:rPr lang="en-US" sz="2000" dirty="0">
                <a:solidFill>
                  <a:schemeClr val="accent1">
                    <a:lumMod val="75000"/>
                  </a:schemeClr>
                </a:solidFill>
              </a:rPr>
              <a:t>&lt;</a:t>
            </a:r>
            <a:r>
              <a:rPr lang="en-US" sz="2000" dirty="0" err="1">
                <a:solidFill>
                  <a:schemeClr val="accent1">
                    <a:lumMod val="75000"/>
                  </a:schemeClr>
                </a:solidFill>
              </a:rPr>
              <a:t>ITransformer</a:t>
            </a:r>
            <a:r>
              <a:rPr lang="en-US" sz="2000" dirty="0">
                <a:solidFill>
                  <a:schemeClr val="accent1">
                    <a:lumMod val="75000"/>
                  </a:schemeClr>
                </a:solidFill>
              </a:rPr>
              <a:t>&gt; </a:t>
            </a:r>
            <a:r>
              <a:rPr lang="en-US" sz="2000" dirty="0" err="1">
                <a:solidFill>
                  <a:schemeClr val="accent1">
                    <a:lumMod val="75000"/>
                  </a:schemeClr>
                </a:solidFill>
              </a:rPr>
              <a:t>trainingPipeline</a:t>
            </a:r>
            <a:r>
              <a:rPr lang="en-US" sz="2000" dirty="0">
                <a:solidFill>
                  <a:schemeClr val="accent1">
                    <a:lumMod val="75000"/>
                  </a:schemeClr>
                </a:solidFill>
              </a:rPr>
              <a:t> = </a:t>
            </a:r>
            <a:r>
              <a:rPr lang="en-US" sz="2000" dirty="0" err="1">
                <a:solidFill>
                  <a:schemeClr val="accent1">
                    <a:lumMod val="75000"/>
                  </a:schemeClr>
                </a:solidFill>
              </a:rPr>
              <a:t>dataTransformPipeline.Append</a:t>
            </a:r>
            <a:r>
              <a:rPr lang="en-US" sz="2000" dirty="0">
                <a:solidFill>
                  <a:schemeClr val="accent1">
                    <a:lumMod val="75000"/>
                  </a:schemeClr>
                </a:solidFill>
              </a:rPr>
              <a:t>(trainer);</a:t>
            </a:r>
          </a:p>
        </p:txBody>
      </p:sp>
    </p:spTree>
    <p:extLst>
      <p:ext uri="{BB962C8B-B14F-4D97-AF65-F5344CB8AC3E}">
        <p14:creationId xmlns:p14="http://schemas.microsoft.com/office/powerpoint/2010/main" val="373735131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White Template</Template>
  <TotalTime>1525</TotalTime>
  <Words>788</Words>
  <Application>Microsoft Office PowerPoint</Application>
  <PresentationFormat>Widescreen</PresentationFormat>
  <Paragraphs>133</Paragraphs>
  <Slides>26</Slides>
  <Notes>2</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26</vt:i4>
      </vt:variant>
    </vt:vector>
  </HeadingPairs>
  <TitlesOfParts>
    <vt:vector size="41" baseType="lpstr">
      <vt:lpstr>Arial</vt:lpstr>
      <vt:lpstr>Calibri</vt:lpstr>
      <vt:lpstr>Consolas</vt:lpstr>
      <vt:lpstr>Myriad Pro</vt:lpstr>
      <vt:lpstr>Quicksand</vt:lpstr>
      <vt:lpstr>Segoe UI</vt:lpstr>
      <vt:lpstr>Segoe UI Light</vt:lpstr>
      <vt:lpstr>Segoe UI Semibold</vt:lpstr>
      <vt:lpstr>Segoe UI Semilight</vt:lpstr>
      <vt:lpstr>Wingdings</vt:lpstr>
      <vt:lpstr>White Template</vt:lpstr>
      <vt:lpstr>1_White Template</vt:lpstr>
      <vt:lpstr>2_White Template</vt:lpstr>
      <vt:lpstr>1_Dotnet_Template</vt:lpstr>
      <vt:lpstr>CorelDRAW</vt:lpstr>
      <vt:lpstr>Chennai – India 14 December 2019</vt:lpstr>
      <vt:lpstr>ML.Net An Introduction</vt:lpstr>
      <vt:lpstr>ML.NET  </vt:lpstr>
      <vt:lpstr>ML.Net Step By Step</vt:lpstr>
      <vt:lpstr>PowerPoint Presentation</vt:lpstr>
      <vt:lpstr>Create ML Context</vt:lpstr>
      <vt:lpstr>Load Data</vt:lpstr>
      <vt:lpstr>Transform Data</vt:lpstr>
      <vt:lpstr>Choose Algorithm</vt:lpstr>
      <vt:lpstr>Train Model </vt:lpstr>
      <vt:lpstr>Evaluate Model</vt:lpstr>
      <vt:lpstr>Deploy and Consume Model</vt:lpstr>
      <vt:lpstr>PowerPoint Presentation</vt:lpstr>
      <vt:lpstr>The ways to integrate ml.net in your project</vt:lpstr>
      <vt:lpstr>Model builder</vt:lpstr>
      <vt:lpstr>DEMO</vt:lpstr>
      <vt:lpstr>What is the ML.NET Command-line Interface (CLI)? </vt:lpstr>
      <vt:lpstr>PowerPoint Presentation</vt:lpstr>
      <vt:lpstr>Output assets generated </vt:lpstr>
      <vt:lpstr>DEMO</vt:lpstr>
      <vt:lpstr>ML.Net Nuget</vt:lpstr>
      <vt:lpstr>DEMO</vt:lpstr>
      <vt:lpstr>References</vt:lpstr>
      <vt:lpstr>Any Questions?</vt:lpstr>
      <vt:lpstr>PowerPoint Presentation</vt:lpstr>
      <vt:lpstr>Vinoth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Butler;Anbu Mani</dc:creator>
  <cp:keywords>Global AI Bootcamp 2019</cp:keywords>
  <dc:description/>
  <cp:lastModifiedBy>vinoth rao</cp:lastModifiedBy>
  <cp:revision>172</cp:revision>
  <dcterms:created xsi:type="dcterms:W3CDTF">2019-08-09T15:41:27Z</dcterms:created>
  <dcterms:modified xsi:type="dcterms:W3CDTF">2019-12-15T05:54:32Z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